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charts/chart1.xml" ContentType="application/vnd.openxmlformats-officedocument.drawingml.chart+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charts/chart2.xml" ContentType="application/vnd.openxmlformats-officedocument.drawingml.chart+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B85"/>
                </a:solidFill>
                <a:latin typeface="Arial"/>
              </a:defRPr>
            </a:pPr>
            <a:r>
              <a:rPr sz="1200" b="0" i="0" u="none" strike="noStrike">
                <a:solidFill>
                  <a:srgbClr val="5B6B85"/>
                </a:solidFill>
                <a:latin typeface="Arial"/>
              </a:rPr>
              <a:t>Declining stroke risk in medically-treated patients (%/yr or 5-yr, as reported)</a:t>
            </a:r>
          </a:p>
        </c:rich>
      </c:tx>
      <c:layout/>
      <c:overlay val="0"/>
    </c:title>
    <c:autoTitleDeleted val="0"/>
    <c:plotArea>
      <c:layout/>
      <c:lineChart>
        <c:varyColors val="0"/>
        <c:ser>
          <c:idx val="0"/>
          <c:order val="0"/>
          <c:tx>
            <c:strRef>
              <c:f>Sheet1!$B$1</c:f>
              <c:strCache>
                <c:ptCount val="1"/>
                <c:pt idx="0">
                  <c:v>5-yr ipsilateral stroke risk (medical arm)</c:v>
                </c:pt>
              </c:strCache>
            </c:strRef>
          </c:tx>
          <c:spPr>
            <a:solidFill>
              <a:srgbClr val="C8102E"/>
            </a:solidFill>
            <a:ln w="38100" cap="flat">
              <a:solidFill>
                <a:srgbClr val="C8102E"/>
              </a:solidFill>
              <a:prstDash val="solid"/>
              <a:round/>
            </a:ln>
            <a:effectLst/>
          </c:spPr>
          <c:invertIfNegative val="0"/>
          <c:dLbls>
            <c:numFmt formatCode="#,##0" sourceLinked="0"/>
            <c:txPr>
              <a:bodyPr/>
              <a:lstStyle/>
              <a:p>
                <a:pPr>
                  <a:defRPr b="0" i="0" strike="noStrike" sz="1100" u="none">
                    <a:solidFill>
                      <a:srgbClr val="15243B"/>
                    </a:solidFill>
                    <a:latin typeface="Arial"/>
                  </a:defRPr>
                </a:pPr>
              </a:p>
            </c:txPr>
            <c:dLblPos val="t"/>
            <c:showLegendKey val="0"/>
            <c:showVal val="1"/>
            <c:showCatName val="0"/>
            <c:showSerName val="0"/>
            <c:showPercent val="0"/>
            <c:showBubbleSize val="0"/>
            <c:showLeaderLines val="0"/>
          </c:dLbls>
          <c:marker>
            <c:symbol val="circle"/>
            <c:size val="8"/>
            <c:spPr>
              <a:solidFill>
                <a:srgbClr val="C8102E"/>
              </a:solidFill>
              <a:ln w="9525" cap="flat">
                <a:solidFill>
                  <a:srgbClr val="C8102E"/>
                </a:solidFill>
                <a:prstDash val="solid"/>
                <a:round/>
              </a:ln>
              <a:effectLst/>
            </c:spPr>
          </c:marker>
          <c:cat>
            <c:multiLvlStrRef>
              <c:f>Sheet1!$A$2:$A$5</c:f>
              <c:multiLvlStrCache>
                <c:ptCount val="4"/>
                <c:lvl>
                  <c:pt idx="0">
                    <c:v>1995
ACAS</c:v>
                  </c:pt>
                  <c:pt idx="1">
                    <c:v>2010
ACST-1</c:v>
                  </c:pt>
                  <c:pt idx="2">
                    <c:v>2010
Meta-analysis</c:v>
                  </c:pt>
                  <c:pt idx="3">
                    <c:v>Modern series
(TCD-selected cohorts)</c:v>
                  </c:pt>
                </c:lvl>
              </c:multiLvlStrCache>
            </c:multiLvlStrRef>
          </c:cat>
          <c:val>
            <c:numRef>
              <c:f>Sheet1!$B$2:$B$5</c:f>
              <c:numCache>
                <c:formatCode>General</c:formatCode>
                <c:ptCount val="4"/>
                <c:pt idx="0">
                  <c:v>11</c:v>
                </c:pt>
                <c:pt idx="1">
                  <c:v>3.6</c:v>
                </c:pt>
                <c:pt idx="2">
                  <c:v>1.4</c:v>
                </c:pt>
                <c:pt idx="3">
                  <c:v>1</c:v>
                </c:pt>
              </c:numCache>
            </c:numRef>
          </c:val>
          <c:smooth val="0"/>
        </c:ser>
        <c:dLbls>
          <c:numFmt formatCode="#,##0" sourceLinked="0"/>
          <c:txPr>
            <a:bodyPr/>
            <a:lstStyle/>
            <a:p>
              <a:pPr>
                <a:defRPr b="0" i="0" strike="noStrike" sz="1100" u="none">
                  <a:solidFill>
                    <a:srgbClr val="15243B"/>
                  </a:solidFill>
                  <a:latin typeface="Arial"/>
                </a:defRPr>
              </a:pPr>
            </a:p>
          </c:txPr>
          <c:dLblPos val="t"/>
          <c:showLegendKey val="0"/>
          <c:showVal val="1"/>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000" b="0" i="0" u="none" strike="noStrike">
                <a:solidFill>
                  <a:srgbClr val="5B6B85"/>
                </a:solidFill>
                <a:latin typeface="Arial"/>
              </a:defRPr>
            </a:pPr>
            <a:endParaRPr lang="en-US"/>
          </a:p>
        </c:txPr>
        <c:crossAx val="2094734552"/>
        <c:crosses val="autoZero"/>
        <c:auto val="1"/>
        <c:lblAlgn val="ctr"/>
        <c:noMultiLvlLbl val="1"/>
      </c:catAx>
      <c:valAx>
        <c:axId val="2094734552"/>
        <c:scaling>
          <c:orientation val="minMax"/>
        </c:scaling>
        <c:delete val="0"/>
        <c:axPos val="l"/>
        <c:majorGridlines>
          <c:spPr>
            <a:ln w="12700" cap="flat">
              <a:solidFill>
                <a:srgbClr val="DCE3ED"/>
              </a:solidFill>
              <a:prstDash val="solid"/>
              <a:round/>
            </a:ln>
          </c:spPr>
        </c:majorGridlines>
        <c:title>
          <c:tx>
            <c:rich>
              <a:bodyPr/>
              <a:lstStyle/>
              <a:p>
                <a:pPr>
                  <a:defRPr b="0" i="0" u="none" strike="noStrike">
                    <a:solidFill>
                      <a:srgbClr val="000000"/>
                    </a:solidFill>
                    <a:latin typeface="Arial"/>
                  </a:defRPr>
                </a:pPr>
                <a:r>
                  <a:rPr b="0" i="0" u="none" strike="noStrike">
                    <a:solidFill>
                      <a:srgbClr val="000000"/>
                    </a:solidFill>
                    <a:latin typeface="Arial"/>
                  </a:rPr>
                  <a:t>% risk</a:t>
                </a:r>
              </a:p>
            </c:rich>
          </c:tx>
          <c:layout/>
          <c:overlay val="0"/>
        </c:title>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B85"/>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NNT</c:v>
                </c:pt>
              </c:strCache>
            </c:strRef>
          </c:tx>
          <c:spPr>
            <a:solidFill>
              <a:srgbClr val="C8102E"/>
            </a:solidFill>
            <a:effectLst/>
          </c:spPr>
          <c:invertIfNegative val="0"/>
          <c:dLbls>
            <c:numFmt formatCode="#,##0" sourceLinked="0"/>
            <c:txPr>
              <a:bodyPr/>
              <a:lstStyle/>
              <a:p>
                <a:pPr>
                  <a:defRPr b="1" i="0" strike="noStrike" sz="1400" u="none">
                    <a:solidFill>
                      <a:srgbClr val="15243B"/>
                    </a:solidFill>
                    <a:latin typeface="Arial"/>
                  </a:defRPr>
                </a:pPr>
              </a:p>
            </c:txPr>
            <c:showLegendKey val="0"/>
            <c:showVal val="1"/>
            <c:showCatName val="0"/>
            <c:showSerName val="0"/>
            <c:showPercent val="0"/>
            <c:showBubbleSize val="0"/>
            <c:showLeaderLines val="0"/>
          </c:dLbls>
          <c:dPt>
            <c:idx val="0"/>
            <c:invertIfNegative val="0"/>
            <c:bubble3D val="0"/>
            <c:spPr>
              <a:solidFill>
                <a:srgbClr val="C8102E"/>
              </a:solidFill>
              <a:effectLst/>
            </c:spPr>
          </c:dPt>
          <c:dPt>
            <c:idx val="1"/>
            <c:invertIfNegative val="0"/>
            <c:bubble3D val="0"/>
            <c:spPr>
              <a:solidFill>
                <a:srgbClr val="8695AC"/>
              </a:solidFill>
              <a:effectLst/>
            </c:spPr>
          </c:dPt>
          <c:dPt>
            <c:idx val="2"/>
            <c:invertIfNegative val="0"/>
            <c:bubble3D val="0"/>
            <c:spPr>
              <a:solidFill>
                <a:srgbClr val="8695AC"/>
              </a:solidFill>
              <a:effectLst/>
            </c:spPr>
          </c:dPt>
          <c:cat>
            <c:multiLvlStrRef>
              <c:f>Sheet1!$A$2:$A$4</c:f>
              <c:multiLvlStrCache>
                <c:ptCount val="3"/>
                <c:lvl>
                  <c:pt idx="0">
                    <c:v>CREST-2 CAS
(stroke, 4 yrs)</c:v>
                  </c:pt>
                  <c:pt idx="1">
                    <c:v>PCSK9 inhibitors
(CV events)</c:v>
                  </c:pt>
                  <c:pt idx="2">
                    <c:v>Statins, primary
prevention (~5 yrs)</c:v>
                  </c:pt>
                </c:lvl>
              </c:multiLvlStrCache>
            </c:multiLvlStrRef>
          </c:cat>
          <c:val>
            <c:numRef>
              <c:f>Sheet1!$B$2:$B$4</c:f>
              <c:numCache>
                <c:formatCode>General</c:formatCode>
                <c:ptCount val="3"/>
                <c:pt idx="0">
                  <c:v>31</c:v>
                </c:pt>
                <c:pt idx="1">
                  <c:v>90</c:v>
                </c:pt>
                <c:pt idx="2">
                  <c:v>104</c:v>
                </c:pt>
              </c:numCache>
            </c:numRef>
          </c:val>
        </c:ser>
        <c:dLbls>
          <c:numFmt formatCode="#,##0" sourceLinked="0"/>
          <c:txPr>
            <a:bodyPr/>
            <a:lstStyle/>
            <a:p>
              <a:pPr>
                <a:defRPr b="1" i="0" strike="noStrike" sz="1400" u="none">
                  <a:solidFill>
                    <a:srgbClr val="15243B"/>
                  </a:solidFill>
                  <a:latin typeface="Arial"/>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300" b="0" i="0" u="none" strike="noStrike">
                <a:solidFill>
                  <a:srgbClr val="15243B"/>
                </a:solidFill>
                <a:latin typeface="Arial"/>
              </a:defRPr>
            </a:pPr>
            <a:endParaRPr lang="en-US"/>
          </a:p>
        </c:txPr>
        <c:crossAx val="2094734552"/>
        <c:crosses val="autoZero"/>
        <c:auto val="1"/>
        <c:lblAlgn val="ctr"/>
        <c:noMultiLvlLbl val="1"/>
      </c:catAx>
      <c:valAx>
        <c:axId val="2094734552"/>
        <c:scaling>
          <c:orientation val="minMax"/>
        </c:scaling>
        <c:delete val="0"/>
        <c:axPos val="l"/>
        <c:majorGridlines>
          <c:spPr>
            <a:ln w="12700" cap="flat">
              <a:solidFill>
                <a:srgbClr val="DCE3ED"/>
              </a:solidFill>
              <a:prstDash val="solid"/>
              <a:round/>
            </a:ln>
          </c:spPr>
        </c:majorGridlines>
        <c:title>
          <c:tx>
            <c:rich>
              <a:bodyPr/>
              <a:lstStyle/>
              <a:p>
                <a:pPr>
                  <a:defRPr b="0" i="0" u="none" strike="noStrike">
                    <a:solidFill>
                      <a:srgbClr val="000000"/>
                    </a:solidFill>
                    <a:latin typeface="Arial"/>
                  </a:defRPr>
                </a:pPr>
                <a:r>
                  <a:rPr b="0" i="0" u="none" strike="noStrike">
                    <a:solidFill>
                      <a:srgbClr val="000000"/>
                    </a:solidFill>
                    <a:latin typeface="Arial"/>
                  </a:rPr>
                  <a:t>NNT (lower = stronger effect)</a:t>
                </a:r>
              </a:p>
            </c:rich>
          </c:tx>
          <c:layout/>
          <c:overlay val="0"/>
        </c:title>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B85"/>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(30 sec). Walk to center, don't start with a joke or a hedge. Start with the claim.
SAY: 'Every few years, someone stands up at a stroke meeting and tells you medicine has finally caught up to surgery — that we can retire the scalpel and the stent for asymptomatic carotid disease and just treat risk factors. I'm going to show you why, as of November 2025, that argument is no longer defensible. My colleague will make the case for waiting. I'm going to make the case that waiting is a bet you are placing with someone else's brain.'
Tone from word one: confident, declarative, no hedging language ('I think', 'perhaps'). This is a debate — perform conviction.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'This is the steelman of the other side, and I want to state it fairly before I take it apart. The wait-and-treat argument isn't stupid — it's built on a real trend: medically-treated stroke risk has fallen for thirty years. I'll show you that data myself in a minute, because I'm not going to pretend it doesn't exist.'
This slide builds credibility — you're not strawmanning the opposition, which makes your rebuttal land harder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'Let's be clear about the baseline we're arguing from. This isn't a new idea — CEA for asymptomatic disease has Level 1 evidence going back thirty years. ACAS: 53% relative risk reduction. ACST-1: benefit that persisted a full decade, and half of the strokes prevented were disabling or fatal ones — the ones that actually change a patient's life.'
Keep pace brisk here — this is scene-setting, not the main event. ~60-75 sec.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'This is the chart the other side will show you, and they're right to. Modern intensive medical therapy has driven stroke risk from around 11% at 5 years down toward the 1% per year range in some contemporary, carefully-selected cohorts. If I ignored this, you shouldn't trust anything else I tell you tonight.'
PAUSE here for a beat — let the honesty register before you pivot on the next slide. This is the hinge point of the whole debate.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'Here's what that chart actually hides: every one of those numbers comes from a different study, a different decade, a different population, and none of them randomized modern medical therapy against modern revascularization in the same trial. That's not a head-to-head test. That's a historical trend line dressed up as an argument.'
This is your pivot slide — deliver it with a change in pace/volume to signal 'now we get to my evidence.'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'CREST-2 wasn't two arms — it was two parallel trials, CAS-versus-medical and CEA-versus-medical, run at 155 centers on five continents' worth of practice patterns. And critically: the control arm didn't get 1995-era aspirin and a pat on the back. They got the same intensive, monitored, coached medical therapy as everyone else. This is the strongest possible version of the wait-and-see argument, tested honestly.'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(slow down, let numbers land): 'CAS plus intensive medical therapy versus intensive medical therapy alone. Absolute risk difference: 3.2 percent. That's a p-value of 0.016 — not borderline, not a trend, significant. Relative risk more than doubled in favor of stenting. And the number needed to treat at four years is 31 — meaning for every 31 patients we stent instead of just medically manage, we prevent one stroke. For comparison I'll show you in a moment: we treat far weaker numbers than that every single day without hesitation.'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'A fair debater doesn't hide the inconvenient result, so let's sit with it. CEA didn't hit significance here. Three things to hold in your head at once: the trial was arguably underpowered because both arms got great medical therapy; CEA still has two decades of independent randomized evidence behind it that this one result doesn't erase; and CREST-2 never pitted CEA against CAS directly, so this is not ‘stenting beats surgery’ — it's ‘one revascularization strategy cleared the bar this time.’ The honest conclusion is: revascularization, broadly, has a modern, significant role. Which specific procedure, for which patient, is a case selection question — not a reason to abandon the whole category.'
This is the slide most likely to draw pushback from the room. Deliver it calmly and don't rush — over-explaining reads as defensive, but under-explaining looks evasive. Practice the timing.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'Put 31 in context. We prescribe PCSK9 inhibitors — expensive, injectable, lifelong therapy — at an NNT commonly cited around 90. We put patients on statins for primary prevention at NNTs over 100. Nobody in this room hesitates to start those therapies. An NNT of 31, for a one-time procedure with a well-characterized periprocedural risk, preventing a disabling or fatal event, is not a marginal number. It's a strong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'Someone is about to tell you these results only hold at high-volume centers with hand-picked operators. The credentialing bar was three prior cases. Eighty-six percent of everyone who applied got approved. This is not an efficacy signal manufactured by a handful of virtuosos — it's reproducible.'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'You'll hear about TCD microemboli monitoring and plaque-area scoring as a way to select only the highest-risk 10% for intervention. Here's the problem: that approach has never been validated in a large randomized trial, and it isn't standardized or routinely available outside a handful of research centers. If we adopt ‘wait and select’ as policy today, we are asking real patients, in real community practices, to bet their brain on a risk-stratification tool most of us can't actually order. CREST-2 tells us what works with the tools we have right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'Every number I've shown you from the medical-therapy arm assumes trial-grade compliance: monitored, coached, checked. Walk that same prescription out into an ordinary community clinic and adherence drops, follow-up imaging gets missed, and the surveillance plan quietly stops happening. A one-time procedure with a well-defined periprocedural risk doesn't depend on a patient's insurance renewing their statin refill three years from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'This trial was named among the top cardiovascular trials of 2025 and made the AHA's major-findings list — the field has already recognized how significant it is. What hasn't happened yet is a formal guideline update. That's not a reason to wait: it means we, as practicing clinicians in this room, are the ones deciding how to act on this evidence right now, ahead of the paperwork.'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(slow, deliberate, no rush): 'My colleague will tell you medical therapy has caught up. I've just shown you the trial that tested that claim directly — and it failed for stenting, clearly, and CEA stands on twenty years of independent evidence that one underpowered arm doesn't erase. The question tonight isn't whether medical therapy has improved. It has. The question is whether ‘it's improved’ is enough to justify walking away from a therapy that, tested head-to-head under the fairest conditions we've ever built, still wins. It isn't. Cut or stent. Not wait.'
Land the last line and stop talking. Don't soften it with 'in conclusion' or a thank-you before the line — let it be the last thing they hear, then pause before yielding the floor.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5243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15243B"/>
          </a:solidFill>
          <a:ln/>
        </p:spPr>
      </p:sp>
      <p:sp>
        <p:nvSpPr>
          <p:cNvPr id="3" name="Shape 1"/>
          <p:cNvSpPr/>
          <p:nvPr/>
        </p:nvSpPr>
        <p:spPr>
          <a:xfrm>
            <a:off x="8961120" y="-2011680"/>
            <a:ext cx="5486400" cy="5486400"/>
          </a:xfrm>
          <a:prstGeom prst="ellipse">
            <a:avLst/>
          </a:prstGeom>
          <a:solidFill>
            <a:srgbClr val="1F3557"/>
          </a:solidFill>
          <a:ln/>
        </p:spPr>
      </p:sp>
      <p:sp>
        <p:nvSpPr>
          <p:cNvPr id="4" name="Shape 2"/>
          <p:cNvSpPr/>
          <p:nvPr/>
        </p:nvSpPr>
        <p:spPr>
          <a:xfrm>
            <a:off x="10058400" y="4206240"/>
            <a:ext cx="3291840" cy="3291840"/>
          </a:xfrm>
          <a:prstGeom prst="ellipse">
            <a:avLst/>
          </a:prstGeom>
          <a:solidFill>
            <a:srgbClr val="C8102E">
              <a:alpha val="20000"/>
            </a:srgbClr>
          </a:solidFill>
          <a:ln/>
        </p:spPr>
      </p:sp>
      <p:sp>
        <p:nvSpPr>
          <p:cNvPr id="5" name="Text 3"/>
          <p:cNvSpPr/>
          <p:nvPr/>
        </p:nvSpPr>
        <p:spPr>
          <a:xfrm>
            <a:off x="731520" y="1737360"/>
            <a:ext cx="8229600" cy="457200"/>
          </a:xfrm>
          <a:prstGeom prst="rect">
            <a:avLst/>
          </a:prstGeom>
          <a:noFill/>
          <a:ln/>
        </p:spPr>
        <p:txBody>
          <a:bodyPr wrap="square" lIns="0" tIns="0" rIns="0" bIns="0" rtlCol="0" anchor="ctr"/>
          <a:lstStyle/>
          <a:p>
            <a:pPr indent="0" marL="0">
              <a:buNone/>
            </a:pPr>
            <a:r>
              <a:rPr lang="en-US" sz="1500" b="1" spc="300" kern="0" dirty="0">
                <a:solidFill>
                  <a:srgbClr val="C8102E"/>
                </a:solidFill>
                <a:latin typeface="Calibri" pitchFamily="34" charset="0"/>
                <a:ea typeface="Calibri" pitchFamily="34" charset="-122"/>
                <a:cs typeface="Calibri" pitchFamily="34" charset="-120"/>
              </a:rPr>
              <a:t>THE CASE FOR REVASCULARIZATION</a:t>
            </a:r>
            <a:endParaRPr lang="en-US" sz="1500" dirty="0"/>
          </a:p>
        </p:txBody>
      </p:sp>
      <p:sp>
        <p:nvSpPr>
          <p:cNvPr id="6" name="Text 4"/>
          <p:cNvSpPr/>
          <p:nvPr/>
        </p:nvSpPr>
        <p:spPr>
          <a:xfrm>
            <a:off x="731520" y="2240280"/>
            <a:ext cx="9601200" cy="1188720"/>
          </a:xfrm>
          <a:prstGeom prst="rect">
            <a:avLst/>
          </a:prstGeom>
          <a:noFill/>
          <a:ln/>
        </p:spPr>
        <p:txBody>
          <a:bodyPr wrap="square" lIns="0" tIns="0" rIns="0" bIns="0" rtlCol="0" anchor="ctr"/>
          <a:lstStyle/>
          <a:p>
            <a:pPr indent="0" marL="0">
              <a:buNone/>
            </a:pPr>
            <a:r>
              <a:rPr lang="en-US" sz="5200" b="1" dirty="0">
                <a:solidFill>
                  <a:srgbClr val="FFFFFF"/>
                </a:solidFill>
                <a:latin typeface="Cambria" pitchFamily="34" charset="0"/>
                <a:ea typeface="Cambria" pitchFamily="34" charset="-122"/>
                <a:cs typeface="Cambria" pitchFamily="34" charset="-120"/>
              </a:rPr>
              <a:t>Cut, Stent, or Wait?</a:t>
            </a:r>
            <a:endParaRPr lang="en-US" sz="5200" dirty="0"/>
          </a:p>
        </p:txBody>
      </p:sp>
      <p:sp>
        <p:nvSpPr>
          <p:cNvPr id="7" name="Text 5"/>
          <p:cNvSpPr/>
          <p:nvPr/>
        </p:nvSpPr>
        <p:spPr>
          <a:xfrm>
            <a:off x="731520" y="3337560"/>
            <a:ext cx="9144000" cy="731520"/>
          </a:xfrm>
          <a:prstGeom prst="rect">
            <a:avLst/>
          </a:prstGeom>
          <a:noFill/>
          <a:ln/>
        </p:spPr>
        <p:txBody>
          <a:bodyPr wrap="square" lIns="0" tIns="0" rIns="0" bIns="0" rtlCol="0" anchor="ctr"/>
          <a:lstStyle/>
          <a:p>
            <a:pPr indent="0" marL="0">
              <a:buNone/>
            </a:pPr>
            <a:r>
              <a:rPr lang="en-US" sz="2200" dirty="0">
                <a:solidFill>
                  <a:srgbClr val="CADCFC"/>
                </a:solidFill>
                <a:latin typeface="Calibri" pitchFamily="34" charset="0"/>
                <a:ea typeface="Calibri" pitchFamily="34" charset="-122"/>
                <a:cs typeface="Calibri" pitchFamily="34" charset="-120"/>
              </a:rPr>
              <a:t>CREST-2 and the Modern Asymptomatic Carotid Dilemma</a:t>
            </a:r>
            <a:endParaRPr lang="en-US" sz="2200" dirty="0"/>
          </a:p>
        </p:txBody>
      </p:sp>
      <p:sp>
        <p:nvSpPr>
          <p:cNvPr id="8" name="Shape 6"/>
          <p:cNvSpPr/>
          <p:nvPr/>
        </p:nvSpPr>
        <p:spPr>
          <a:xfrm>
            <a:off x="731520" y="4206240"/>
            <a:ext cx="1463040" cy="41148"/>
          </a:xfrm>
          <a:prstGeom prst="rect">
            <a:avLst/>
          </a:prstGeom>
          <a:solidFill>
            <a:srgbClr val="C8102E"/>
          </a:solidFill>
          <a:ln/>
        </p:spPr>
      </p:sp>
      <p:sp>
        <p:nvSpPr>
          <p:cNvPr id="9" name="Text 7"/>
          <p:cNvSpPr/>
          <p:nvPr/>
        </p:nvSpPr>
        <p:spPr>
          <a:xfrm>
            <a:off x="731520" y="5943600"/>
            <a:ext cx="10058400" cy="457200"/>
          </a:xfrm>
          <a:prstGeom prst="rect">
            <a:avLst/>
          </a:prstGeom>
          <a:noFill/>
          <a:ln/>
        </p:spPr>
        <p:txBody>
          <a:bodyPr wrap="square" lIns="0" tIns="0" rIns="0" bIns="0" rtlCol="0" anchor="ctr"/>
          <a:lstStyle/>
          <a:p>
            <a:pPr indent="0" marL="0">
              <a:buNone/>
            </a:pPr>
            <a:r>
              <a:rPr lang="en-US" sz="1300" dirty="0">
                <a:solidFill>
                  <a:srgbClr val="8695AC"/>
                </a:solidFill>
                <a:latin typeface="Calibri" pitchFamily="34" charset="0"/>
                <a:ea typeface="Calibri" pitchFamily="34" charset="-122"/>
                <a:cs typeface="Calibri" pitchFamily="34" charset="-120"/>
              </a:rPr>
              <a:t>Presented by </a:t>
            </a:r>
            <a:pPr indent="0" marL="0">
              <a:buNone/>
            </a:pPr>
            <a:r>
              <a:rPr lang="en-US" sz="1300" b="1" dirty="0">
                <a:solidFill>
                  <a:srgbClr val="FFFFFF"/>
                </a:solidFill>
                <a:latin typeface="Calibri" pitchFamily="34" charset="0"/>
                <a:ea typeface="Calibri" pitchFamily="34" charset="-122"/>
                <a:cs typeface="Calibri" pitchFamily="34" charset="-120"/>
              </a:rPr>
              <a:t>[Your Name], MD</a:t>
            </a:r>
            <a:pPr indent="0" marL="0">
              <a:buNone/>
            </a:pPr>
            <a:r>
              <a:rPr lang="en-US" sz="1300" dirty="0">
                <a:solidFill>
                  <a:srgbClr val="8695AC"/>
                </a:solidFill>
                <a:latin typeface="Calibri" pitchFamily="34" charset="0"/>
                <a:ea typeface="Calibri" pitchFamily="34" charset="-122"/>
                <a:cs typeface="Calibri" pitchFamily="34" charset="-120"/>
              </a:rPr>
              <a:t>  |  Vascular Surgery  |  Debate: Pro-Revascularization</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0F3F8"/>
        </a:solidFill>
      </p:bgPr>
    </p:bg>
    <p:spTree>
      <p:nvGrpSpPr>
        <p:cNvPr id="1" name=""/>
        <p:cNvGrpSpPr/>
        <p:nvPr/>
      </p:nvGrpSpPr>
      <p:grpSpPr>
        <a:xfrm>
          <a:off x="0" y="0"/>
          <a:ext cx="0" cy="0"/>
          <a:chOff x="0" y="0"/>
          <a:chExt cx="0" cy="0"/>
        </a:xfrm>
      </p:grpSpPr>
      <p:sp>
        <p:nvSpPr>
          <p:cNvPr id="2" name="Text 0"/>
          <p:cNvSpPr/>
          <p:nvPr/>
        </p:nvSpPr>
        <p:spPr>
          <a:xfrm>
            <a:off x="548640" y="457200"/>
            <a:ext cx="7315200" cy="365760"/>
          </a:xfrm>
          <a:prstGeom prst="rect">
            <a:avLst/>
          </a:prstGeom>
          <a:noFill/>
          <a:ln/>
        </p:spPr>
        <p:txBody>
          <a:bodyPr wrap="square" lIns="0" tIns="0" rIns="0" bIns="0" rtlCol="0" anchor="ctr"/>
          <a:lstStyle/>
          <a:p>
            <a:pPr indent="0" marL="0">
              <a:buNone/>
            </a:pPr>
            <a:r>
              <a:rPr lang="en-US" sz="1300" b="1" spc="200" kern="0" dirty="0">
                <a:solidFill>
                  <a:srgbClr val="C8102E"/>
                </a:solidFill>
                <a:latin typeface="Calibri" pitchFamily="34" charset="0"/>
                <a:ea typeface="Calibri" pitchFamily="34" charset="-122"/>
                <a:cs typeface="Calibri" pitchFamily="34" charset="-120"/>
              </a:rPr>
              <a:t>SETTING THE TERMS</a:t>
            </a:r>
            <a:endParaRPr lang="en-US" sz="1300" dirty="0"/>
          </a:p>
        </p:txBody>
      </p:sp>
      <p:sp>
        <p:nvSpPr>
          <p:cNvPr id="3" name="Text 1"/>
          <p:cNvSpPr/>
          <p:nvPr/>
        </p:nvSpPr>
        <p:spPr>
          <a:xfrm>
            <a:off x="548640" y="822960"/>
            <a:ext cx="10789920" cy="1005840"/>
          </a:xfrm>
          <a:prstGeom prst="rect">
            <a:avLst/>
          </a:prstGeom>
          <a:noFill/>
          <a:ln/>
        </p:spPr>
        <p:txBody>
          <a:bodyPr wrap="square" lIns="0" tIns="0" rIns="0" bIns="0" rtlCol="0" anchor="ctr"/>
          <a:lstStyle/>
          <a:p>
            <a:pPr indent="0" marL="0">
              <a:buNone/>
            </a:pPr>
            <a:r>
              <a:rPr lang="en-US" sz="3200" b="1" dirty="0">
                <a:solidFill>
                  <a:srgbClr val="15243B"/>
                </a:solidFill>
                <a:latin typeface="Cambria" pitchFamily="34" charset="0"/>
                <a:ea typeface="Cambria" pitchFamily="34" charset="-122"/>
                <a:cs typeface="Cambria" pitchFamily="34" charset="-120"/>
              </a:rPr>
              <a:t>The Argument I'm Here to Beat</a:t>
            </a:r>
            <a:endParaRPr lang="en-US" sz="3200" dirty="0"/>
          </a:p>
        </p:txBody>
      </p:sp>
      <p:sp>
        <p:nvSpPr>
          <p:cNvPr id="4" name="Shape 2"/>
          <p:cNvSpPr/>
          <p:nvPr/>
        </p:nvSpPr>
        <p:spPr>
          <a:xfrm>
            <a:off x="548640" y="2103120"/>
            <a:ext cx="6949440" cy="2286000"/>
          </a:xfrm>
          <a:prstGeom prst="roundRect">
            <a:avLst>
              <a:gd name="adj" fmla="val 4800"/>
            </a:avLst>
          </a:prstGeom>
          <a:solidFill>
            <a:srgbClr val="FFFFFF"/>
          </a:solidFill>
          <a:ln w="12700">
            <a:solidFill>
              <a:srgbClr val="DCE3ED"/>
            </a:solidFill>
            <a:prstDash val="solid"/>
          </a:ln>
          <a:effectLst>
            <a:outerShdw sx="100000" sy="100000" kx="0" ky="0" algn="bl" rotWithShape="0" blurRad="152400" dist="50800" dir="5400000">
              <a:srgbClr val="1F3557">
                <a:alpha val="15000"/>
              </a:srgbClr>
            </a:outerShdw>
          </a:effectLst>
        </p:spPr>
      </p:sp>
      <p:sp>
        <p:nvSpPr>
          <p:cNvPr id="5" name="Text 3"/>
          <p:cNvSpPr/>
          <p:nvPr/>
        </p:nvSpPr>
        <p:spPr>
          <a:xfrm>
            <a:off x="777240" y="2148840"/>
            <a:ext cx="914400" cy="914400"/>
          </a:xfrm>
          <a:prstGeom prst="rect">
            <a:avLst/>
          </a:prstGeom>
          <a:noFill/>
          <a:ln/>
        </p:spPr>
        <p:txBody>
          <a:bodyPr wrap="square" lIns="0" tIns="0" rIns="0" bIns="0" rtlCol="0" anchor="ctr"/>
          <a:lstStyle/>
          <a:p>
            <a:pPr indent="0" marL="0">
              <a:buNone/>
            </a:pPr>
            <a:r>
              <a:rPr lang="en-US" sz="7000" b="1" dirty="0">
                <a:solidFill>
                  <a:srgbClr val="D7DEE9"/>
                </a:solidFill>
                <a:latin typeface="Cambria" pitchFamily="34" charset="0"/>
                <a:ea typeface="Cambria" pitchFamily="34" charset="-122"/>
                <a:cs typeface="Cambria" pitchFamily="34" charset="-120"/>
              </a:rPr>
              <a:t>“</a:t>
            </a:r>
            <a:endParaRPr lang="en-US" sz="7000" dirty="0"/>
          </a:p>
        </p:txBody>
      </p:sp>
      <p:sp>
        <p:nvSpPr>
          <p:cNvPr id="6" name="Text 4"/>
          <p:cNvSpPr/>
          <p:nvPr/>
        </p:nvSpPr>
        <p:spPr>
          <a:xfrm>
            <a:off x="1005840" y="2514600"/>
            <a:ext cx="6217920" cy="1554480"/>
          </a:xfrm>
          <a:prstGeom prst="rect">
            <a:avLst/>
          </a:prstGeom>
          <a:noFill/>
          <a:ln/>
        </p:spPr>
        <p:txBody>
          <a:bodyPr wrap="square" lIns="0" tIns="0" rIns="0" bIns="0" rtlCol="0" anchor="t"/>
          <a:lstStyle/>
          <a:p>
            <a:pPr indent="0" marL="0">
              <a:buNone/>
            </a:pPr>
            <a:r>
              <a:rPr lang="en-US" sz="1900" i="1" dirty="0">
                <a:solidFill>
                  <a:srgbClr val="15243B"/>
                </a:solidFill>
                <a:latin typeface="Cambria" pitchFamily="34" charset="0"/>
                <a:ea typeface="Cambria" pitchFamily="34" charset="-122"/>
                <a:cs typeface="Cambria" pitchFamily="34" charset="-120"/>
              </a:rPr>
              <a:t>Modern medical therapy has gotten so good that we no longer need to cut or stent asymptomatic carotid disease — just treat the risk factors and wait.</a:t>
            </a:r>
            <a:endParaRPr lang="en-US" sz="1900" dirty="0"/>
          </a:p>
        </p:txBody>
      </p:sp>
      <p:sp>
        <p:nvSpPr>
          <p:cNvPr id="7" name="Shape 5"/>
          <p:cNvSpPr/>
          <p:nvPr/>
        </p:nvSpPr>
        <p:spPr>
          <a:xfrm>
            <a:off x="7818120" y="2103120"/>
            <a:ext cx="3794760" cy="2286000"/>
          </a:xfrm>
          <a:prstGeom prst="roundRect">
            <a:avLst>
              <a:gd name="adj" fmla="val 4800"/>
            </a:avLst>
          </a:prstGeom>
          <a:solidFill>
            <a:srgbClr val="15243B"/>
          </a:solidFill>
          <a:ln/>
        </p:spPr>
      </p:sp>
      <p:sp>
        <p:nvSpPr>
          <p:cNvPr id="8" name="Text 6"/>
          <p:cNvSpPr/>
          <p:nvPr/>
        </p:nvSpPr>
        <p:spPr>
          <a:xfrm>
            <a:off x="8092440" y="2331720"/>
            <a:ext cx="3291840" cy="365760"/>
          </a:xfrm>
          <a:prstGeom prst="rect">
            <a:avLst/>
          </a:prstGeom>
          <a:noFill/>
          <a:ln/>
        </p:spPr>
        <p:txBody>
          <a:bodyPr wrap="square" lIns="0" tIns="0" rIns="0" bIns="0" rtlCol="0" anchor="ctr"/>
          <a:lstStyle/>
          <a:p>
            <a:pPr indent="0" marL="0">
              <a:buNone/>
            </a:pPr>
            <a:r>
              <a:rPr lang="en-US" sz="1200" b="1" spc="150" kern="0" dirty="0">
                <a:solidFill>
                  <a:srgbClr val="9FB3D6"/>
                </a:solidFill>
                <a:latin typeface="Calibri" pitchFamily="34" charset="0"/>
                <a:ea typeface="Calibri" pitchFamily="34" charset="-122"/>
                <a:cs typeface="Calibri" pitchFamily="34" charset="-120"/>
              </a:rPr>
              <a:t>IT SOUNDS REASONABLE.</a:t>
            </a:r>
            <a:endParaRPr lang="en-US" sz="1200" dirty="0"/>
          </a:p>
        </p:txBody>
      </p:sp>
      <p:sp>
        <p:nvSpPr>
          <p:cNvPr id="9" name="Text 7"/>
          <p:cNvSpPr/>
          <p:nvPr/>
        </p:nvSpPr>
        <p:spPr>
          <a:xfrm>
            <a:off x="8092440" y="2697480"/>
            <a:ext cx="3291840" cy="640080"/>
          </a:xfrm>
          <a:prstGeom prst="rect">
            <a:avLst/>
          </a:prstGeom>
          <a:noFill/>
          <a:ln/>
        </p:spPr>
        <p:txBody>
          <a:bodyPr wrap="square" lIns="0" tIns="0" rIns="0" bIns="0" rtlCol="0" anchor="ctr"/>
          <a:lstStyle/>
          <a:p>
            <a:pPr indent="0" marL="0">
              <a:buNone/>
            </a:pPr>
            <a:r>
              <a:rPr lang="en-US" sz="3000" b="1" dirty="0">
                <a:solidFill>
                  <a:srgbClr val="FFFFFF"/>
                </a:solidFill>
                <a:latin typeface="Cambria" pitchFamily="34" charset="0"/>
                <a:ea typeface="Cambria" pitchFamily="34" charset="-122"/>
                <a:cs typeface="Cambria" pitchFamily="34" charset="-120"/>
              </a:rPr>
              <a:t>It's wrong.</a:t>
            </a:r>
            <a:endParaRPr lang="en-US" sz="3000" dirty="0"/>
          </a:p>
        </p:txBody>
      </p:sp>
      <p:sp>
        <p:nvSpPr>
          <p:cNvPr id="10" name="Text 8"/>
          <p:cNvSpPr/>
          <p:nvPr/>
        </p:nvSpPr>
        <p:spPr>
          <a:xfrm>
            <a:off x="8092440" y="3429000"/>
            <a:ext cx="3291840" cy="822960"/>
          </a:xfrm>
          <a:prstGeom prst="rect">
            <a:avLst/>
          </a:prstGeom>
          <a:noFill/>
          <a:ln/>
        </p:spPr>
        <p:txBody>
          <a:bodyPr wrap="square" lIns="0" tIns="0" rIns="0" bIns="0" rtlCol="0" anchor="ctr"/>
          <a:lstStyle/>
          <a:p>
            <a:pPr indent="0" marL="0">
              <a:buNone/>
            </a:pPr>
            <a:r>
              <a:rPr lang="en-US" sz="1300" dirty="0">
                <a:solidFill>
                  <a:srgbClr val="CADCFC"/>
                </a:solidFill>
                <a:latin typeface="Calibri" pitchFamily="34" charset="0"/>
                <a:ea typeface="Calibri" pitchFamily="34" charset="-122"/>
                <a:cs typeface="Calibri" pitchFamily="34" charset="-120"/>
              </a:rPr>
              <a:t>And as of November 2025, we have the trial that proves it.</a:t>
            </a:r>
            <a:endParaRPr lang="en-US" sz="1300" dirty="0"/>
          </a:p>
        </p:txBody>
      </p:sp>
      <p:sp>
        <p:nvSpPr>
          <p:cNvPr id="11" name="Text 9"/>
          <p:cNvSpPr/>
          <p:nvPr/>
        </p:nvSpPr>
        <p:spPr>
          <a:xfrm>
            <a:off x="548640" y="4846320"/>
            <a:ext cx="11064240" cy="1188720"/>
          </a:xfrm>
          <a:prstGeom prst="rect">
            <a:avLst/>
          </a:prstGeom>
          <a:noFill/>
          <a:ln/>
        </p:spPr>
        <p:txBody>
          <a:bodyPr wrap="square" lIns="0" tIns="0" rIns="0" bIns="0" rtlCol="0" anchor="t"/>
          <a:lstStyle/>
          <a:p>
            <a:pPr indent="0" marL="0">
              <a:lnSpc>
                <a:spcPct val="115000"/>
              </a:lnSpc>
              <a:buNone/>
            </a:pPr>
            <a:r>
              <a:rPr lang="en-US" sz="1600" b="1" dirty="0">
                <a:solidFill>
                  <a:srgbClr val="15243B"/>
                </a:solidFill>
                <a:latin typeface="Calibri" pitchFamily="34" charset="0"/>
                <a:ea typeface="Calibri" pitchFamily="34" charset="-122"/>
                <a:cs typeface="Calibri" pitchFamily="34" charset="-120"/>
              </a:rPr>
              <a:t>My job tonight: </a:t>
            </a:r>
            <a:pPr indent="0" marL="0">
              <a:lnSpc>
                <a:spcPct val="115000"/>
              </a:lnSpc>
              <a:buNone/>
            </a:pPr>
            <a:r>
              <a:rPr lang="en-US" sz="1600" dirty="0">
                <a:solidFill>
                  <a:srgbClr val="5B6B85"/>
                </a:solidFill>
                <a:latin typeface="Calibri" pitchFamily="34" charset="0"/>
                <a:ea typeface="Calibri" pitchFamily="34" charset="-122"/>
                <a:cs typeface="Calibri" pitchFamily="34" charset="-120"/>
              </a:rPr>
              <a:t>show you that the best available randomized evidence — not opinion, not tradition — says revascularization has a real, measurable, modern benefit over medical therapy alone.</a:t>
            </a:r>
            <a:endParaRPr lang="en-US" sz="1600" dirty="0"/>
          </a:p>
        </p:txBody>
      </p:sp>
      <p:sp>
        <p:nvSpPr>
          <p:cNvPr id="12" name="Text 10"/>
          <p:cNvSpPr/>
          <p:nvPr/>
        </p:nvSpPr>
        <p:spPr>
          <a:xfrm>
            <a:off x="11365992" y="6400800"/>
            <a:ext cx="548640" cy="274320"/>
          </a:xfrm>
          <a:prstGeom prst="rect">
            <a:avLst/>
          </a:prstGeom>
          <a:noFill/>
          <a:ln/>
        </p:spPr>
        <p:txBody>
          <a:bodyPr wrap="square" lIns="0" tIns="0" rIns="0" bIns="0" rtlCol="0" anchor="ctr"/>
          <a:lstStyle/>
          <a:p>
            <a:pPr algn="r" indent="0" marL="0">
              <a:buNone/>
            </a:pPr>
            <a:r>
              <a:rPr lang="en-US" sz="1000" dirty="0">
                <a:solidFill>
                  <a:srgbClr val="8695AC"/>
                </a:solidFill>
                <a:latin typeface="Calibri" pitchFamily="34" charset="0"/>
                <a:ea typeface="Calibri" pitchFamily="34" charset="-122"/>
                <a:cs typeface="Calibri" pitchFamily="34" charset="-120"/>
              </a:rPr>
              <a:t>02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7315200" cy="365760"/>
          </a:xfrm>
          <a:prstGeom prst="rect">
            <a:avLst/>
          </a:prstGeom>
          <a:noFill/>
          <a:ln/>
        </p:spPr>
        <p:txBody>
          <a:bodyPr wrap="square" lIns="0" tIns="0" rIns="0" bIns="0" rtlCol="0" anchor="ctr"/>
          <a:lstStyle/>
          <a:p>
            <a:pPr indent="0" marL="0">
              <a:buNone/>
            </a:pPr>
            <a:r>
              <a:rPr lang="en-US" sz="1300" b="1" spc="200" kern="0" dirty="0">
                <a:solidFill>
                  <a:srgbClr val="C8102E"/>
                </a:solidFill>
                <a:latin typeface="Calibri" pitchFamily="34" charset="0"/>
                <a:ea typeface="Calibri" pitchFamily="34" charset="-122"/>
                <a:cs typeface="Calibri" pitchFamily="34" charset="-120"/>
              </a:rPr>
              <a:t>EXHIBIT A — THE FOUNDATION</a:t>
            </a:r>
            <a:endParaRPr lang="en-US" sz="1300" dirty="0"/>
          </a:p>
        </p:txBody>
      </p:sp>
      <p:sp>
        <p:nvSpPr>
          <p:cNvPr id="3" name="Text 1"/>
          <p:cNvSpPr/>
          <p:nvPr/>
        </p:nvSpPr>
        <p:spPr>
          <a:xfrm>
            <a:off x="548640" y="822960"/>
            <a:ext cx="10789920" cy="1005840"/>
          </a:xfrm>
          <a:prstGeom prst="rect">
            <a:avLst/>
          </a:prstGeom>
          <a:noFill/>
          <a:ln/>
        </p:spPr>
        <p:txBody>
          <a:bodyPr wrap="square" lIns="0" tIns="0" rIns="0" bIns="0" rtlCol="0" anchor="ctr"/>
          <a:lstStyle/>
          <a:p>
            <a:pPr indent="0" marL="0">
              <a:buNone/>
            </a:pPr>
            <a:r>
              <a:rPr lang="en-US" sz="3200" b="1" dirty="0">
                <a:solidFill>
                  <a:srgbClr val="15243B"/>
                </a:solidFill>
                <a:latin typeface="Cambria" pitchFamily="34" charset="0"/>
                <a:ea typeface="Cambria" pitchFamily="34" charset="-122"/>
                <a:cs typeface="Cambria" pitchFamily="34" charset="-120"/>
              </a:rPr>
              <a:t>Surgery Already Proved Itself</a:t>
            </a:r>
            <a:endParaRPr lang="en-US" sz="3200" dirty="0"/>
          </a:p>
        </p:txBody>
      </p:sp>
      <p:sp>
        <p:nvSpPr>
          <p:cNvPr id="4" name="Text 2"/>
          <p:cNvSpPr/>
          <p:nvPr/>
        </p:nvSpPr>
        <p:spPr>
          <a:xfrm>
            <a:off x="548640" y="1600200"/>
            <a:ext cx="10515600" cy="548640"/>
          </a:xfrm>
          <a:prstGeom prst="rect">
            <a:avLst/>
          </a:prstGeom>
          <a:noFill/>
          <a:ln/>
        </p:spPr>
        <p:txBody>
          <a:bodyPr wrap="square" lIns="0" tIns="0" rIns="0" bIns="0" rtlCol="0" anchor="ctr"/>
          <a:lstStyle/>
          <a:p>
            <a:pPr indent="0" marL="0">
              <a:buNone/>
            </a:pPr>
            <a:r>
              <a:rPr lang="en-US" sz="1400" dirty="0">
                <a:solidFill>
                  <a:srgbClr val="5B6B85"/>
                </a:solidFill>
                <a:latin typeface="Calibri" pitchFamily="34" charset="0"/>
                <a:ea typeface="Calibri" pitchFamily="34" charset="-122"/>
                <a:cs typeface="Calibri" pitchFamily="34" charset="-120"/>
              </a:rPr>
              <a:t>Two decades before CREST-2, two landmark RCTs already established a real, durable benefit for CEA over medical therapy alone.</a:t>
            </a:r>
            <a:endParaRPr lang="en-US" sz="1400" dirty="0"/>
          </a:p>
        </p:txBody>
      </p:sp>
      <p:sp>
        <p:nvSpPr>
          <p:cNvPr id="5" name="Shape 3"/>
          <p:cNvSpPr/>
          <p:nvPr/>
        </p:nvSpPr>
        <p:spPr>
          <a:xfrm>
            <a:off x="548640" y="2468880"/>
            <a:ext cx="3520440" cy="3017520"/>
          </a:xfrm>
          <a:prstGeom prst="roundRect">
            <a:avLst>
              <a:gd name="adj" fmla="val 3030"/>
            </a:avLst>
          </a:prstGeom>
          <a:solidFill>
            <a:srgbClr val="F0F3F8"/>
          </a:solidFill>
          <a:ln w="12700">
            <a:solidFill>
              <a:srgbClr val="DCE3ED"/>
            </a:solidFill>
            <a:prstDash val="solid"/>
          </a:ln>
        </p:spPr>
      </p:sp>
      <p:sp>
        <p:nvSpPr>
          <p:cNvPr id="6" name="Text 4"/>
          <p:cNvSpPr/>
          <p:nvPr/>
        </p:nvSpPr>
        <p:spPr>
          <a:xfrm>
            <a:off x="777240" y="2743200"/>
            <a:ext cx="3063240" cy="1005840"/>
          </a:xfrm>
          <a:prstGeom prst="rect">
            <a:avLst/>
          </a:prstGeom>
          <a:noFill/>
          <a:ln/>
        </p:spPr>
        <p:txBody>
          <a:bodyPr wrap="square" lIns="0" tIns="0" rIns="0" bIns="0" rtlCol="0" anchor="ctr"/>
          <a:lstStyle/>
          <a:p>
            <a:pPr indent="0" marL="0">
              <a:buNone/>
            </a:pPr>
            <a:r>
              <a:rPr lang="en-US" sz="5400" b="1" dirty="0">
                <a:solidFill>
                  <a:srgbClr val="C8102E"/>
                </a:solidFill>
                <a:latin typeface="Cambria" pitchFamily="34" charset="0"/>
                <a:ea typeface="Cambria" pitchFamily="34" charset="-122"/>
                <a:cs typeface="Cambria" pitchFamily="34" charset="-120"/>
              </a:rPr>
              <a:t>53%</a:t>
            </a:r>
            <a:endParaRPr lang="en-US" sz="5400" dirty="0"/>
          </a:p>
        </p:txBody>
      </p:sp>
      <p:sp>
        <p:nvSpPr>
          <p:cNvPr id="7" name="Text 5"/>
          <p:cNvSpPr/>
          <p:nvPr/>
        </p:nvSpPr>
        <p:spPr>
          <a:xfrm>
            <a:off x="777240" y="3794760"/>
            <a:ext cx="3063240" cy="1051560"/>
          </a:xfrm>
          <a:prstGeom prst="rect">
            <a:avLst/>
          </a:prstGeom>
          <a:noFill/>
          <a:ln/>
        </p:spPr>
        <p:txBody>
          <a:bodyPr wrap="square" lIns="0" tIns="0" rIns="0" bIns="0" rtlCol="0" anchor="t"/>
          <a:lstStyle/>
          <a:p>
            <a:pPr indent="0" marL="0">
              <a:lnSpc>
                <a:spcPct val="110000"/>
              </a:lnSpc>
              <a:buNone/>
            </a:pPr>
            <a:r>
              <a:rPr lang="en-US" sz="1300" dirty="0">
                <a:solidFill>
                  <a:srgbClr val="15243B"/>
                </a:solidFill>
                <a:latin typeface="Calibri" pitchFamily="34" charset="0"/>
                <a:ea typeface="Calibri" pitchFamily="34" charset="-122"/>
                <a:cs typeface="Calibri" pitchFamily="34" charset="-120"/>
              </a:rPr>
              <a:t>Relative reduction in 5-yr ipsilateral stroke risk with CEA vs. medical therapy</a:t>
            </a:r>
            <a:endParaRPr lang="en-US" sz="1300" dirty="0"/>
          </a:p>
        </p:txBody>
      </p:sp>
      <p:sp>
        <p:nvSpPr>
          <p:cNvPr id="8" name="Text 6"/>
          <p:cNvSpPr/>
          <p:nvPr/>
        </p:nvSpPr>
        <p:spPr>
          <a:xfrm>
            <a:off x="777240" y="4892040"/>
            <a:ext cx="3063240" cy="502920"/>
          </a:xfrm>
          <a:prstGeom prst="rect">
            <a:avLst/>
          </a:prstGeom>
          <a:noFill/>
          <a:ln/>
        </p:spPr>
        <p:txBody>
          <a:bodyPr wrap="square" lIns="0" tIns="0" rIns="0" bIns="0" rtlCol="0" anchor="t"/>
          <a:lstStyle/>
          <a:p>
            <a:pPr indent="0" marL="0">
              <a:buNone/>
            </a:pPr>
            <a:r>
              <a:rPr lang="en-US" sz="1000" i="1" dirty="0">
                <a:solidFill>
                  <a:srgbClr val="8695AC"/>
                </a:solidFill>
                <a:latin typeface="Calibri" pitchFamily="34" charset="0"/>
                <a:ea typeface="Calibri" pitchFamily="34" charset="-122"/>
                <a:cs typeface="Calibri" pitchFamily="34" charset="-120"/>
              </a:rPr>
              <a:t>ACAS, JAMA 1995 (11.0% medical vs. 5.1% surgical)</a:t>
            </a:r>
            <a:endParaRPr lang="en-US" sz="1000" dirty="0"/>
          </a:p>
        </p:txBody>
      </p:sp>
      <p:sp>
        <p:nvSpPr>
          <p:cNvPr id="9" name="Shape 7"/>
          <p:cNvSpPr/>
          <p:nvPr/>
        </p:nvSpPr>
        <p:spPr>
          <a:xfrm>
            <a:off x="4389120" y="2468880"/>
            <a:ext cx="3520440" cy="3017520"/>
          </a:xfrm>
          <a:prstGeom prst="roundRect">
            <a:avLst>
              <a:gd name="adj" fmla="val 3030"/>
            </a:avLst>
          </a:prstGeom>
          <a:solidFill>
            <a:srgbClr val="F0F3F8"/>
          </a:solidFill>
          <a:ln w="12700">
            <a:solidFill>
              <a:srgbClr val="DCE3ED"/>
            </a:solidFill>
            <a:prstDash val="solid"/>
          </a:ln>
        </p:spPr>
      </p:sp>
      <p:sp>
        <p:nvSpPr>
          <p:cNvPr id="10" name="Text 8"/>
          <p:cNvSpPr/>
          <p:nvPr/>
        </p:nvSpPr>
        <p:spPr>
          <a:xfrm>
            <a:off x="4617720" y="2743200"/>
            <a:ext cx="3063240" cy="1005840"/>
          </a:xfrm>
          <a:prstGeom prst="rect">
            <a:avLst/>
          </a:prstGeom>
          <a:noFill/>
          <a:ln/>
        </p:spPr>
        <p:txBody>
          <a:bodyPr wrap="square" lIns="0" tIns="0" rIns="0" bIns="0" rtlCol="0" anchor="ctr"/>
          <a:lstStyle/>
          <a:p>
            <a:pPr indent="0" marL="0">
              <a:buNone/>
            </a:pPr>
            <a:r>
              <a:rPr lang="en-US" sz="5400" b="1" dirty="0">
                <a:solidFill>
                  <a:srgbClr val="C8102E"/>
                </a:solidFill>
                <a:latin typeface="Cambria" pitchFamily="34" charset="0"/>
                <a:ea typeface="Cambria" pitchFamily="34" charset="-122"/>
                <a:cs typeface="Cambria" pitchFamily="34" charset="-120"/>
              </a:rPr>
              <a:t>~20</a:t>
            </a:r>
            <a:endParaRPr lang="en-US" sz="5400" dirty="0"/>
          </a:p>
        </p:txBody>
      </p:sp>
      <p:sp>
        <p:nvSpPr>
          <p:cNvPr id="11" name="Text 9"/>
          <p:cNvSpPr/>
          <p:nvPr/>
        </p:nvSpPr>
        <p:spPr>
          <a:xfrm>
            <a:off x="4617720" y="3794760"/>
            <a:ext cx="3063240" cy="1051560"/>
          </a:xfrm>
          <a:prstGeom prst="rect">
            <a:avLst/>
          </a:prstGeom>
          <a:noFill/>
          <a:ln/>
        </p:spPr>
        <p:txBody>
          <a:bodyPr wrap="square" lIns="0" tIns="0" rIns="0" bIns="0" rtlCol="0" anchor="t"/>
          <a:lstStyle/>
          <a:p>
            <a:pPr indent="0" marL="0">
              <a:lnSpc>
                <a:spcPct val="110000"/>
              </a:lnSpc>
              <a:buNone/>
            </a:pPr>
            <a:r>
              <a:rPr lang="en-US" sz="1300" dirty="0">
                <a:solidFill>
                  <a:srgbClr val="15243B"/>
                </a:solidFill>
                <a:latin typeface="Calibri" pitchFamily="34" charset="0"/>
                <a:ea typeface="Calibri" pitchFamily="34" charset="-122"/>
                <a:cs typeface="Calibri" pitchFamily="34" charset="-120"/>
              </a:rPr>
              <a:t>Endarterectomies needed to prevent one stroke over 10 years</a:t>
            </a:r>
            <a:endParaRPr lang="en-US" sz="1300" dirty="0"/>
          </a:p>
        </p:txBody>
      </p:sp>
      <p:sp>
        <p:nvSpPr>
          <p:cNvPr id="12" name="Text 10"/>
          <p:cNvSpPr/>
          <p:nvPr/>
        </p:nvSpPr>
        <p:spPr>
          <a:xfrm>
            <a:off x="4617720" y="4892040"/>
            <a:ext cx="3063240" cy="502920"/>
          </a:xfrm>
          <a:prstGeom prst="rect">
            <a:avLst/>
          </a:prstGeom>
          <a:noFill/>
          <a:ln/>
        </p:spPr>
        <p:txBody>
          <a:bodyPr wrap="square" lIns="0" tIns="0" rIns="0" bIns="0" rtlCol="0" anchor="t"/>
          <a:lstStyle/>
          <a:p>
            <a:pPr indent="0" marL="0">
              <a:buNone/>
            </a:pPr>
            <a:r>
              <a:rPr lang="en-US" sz="1000" i="1" dirty="0">
                <a:solidFill>
                  <a:srgbClr val="8695AC"/>
                </a:solidFill>
                <a:latin typeface="Calibri" pitchFamily="34" charset="0"/>
                <a:ea typeface="Calibri" pitchFamily="34" charset="-122"/>
                <a:cs typeface="Calibri" pitchFamily="34" charset="-120"/>
              </a:rPr>
              <a:t>ACST-1, Lancet 2010 (10-yr follow-up, n=3,120)</a:t>
            </a:r>
            <a:endParaRPr lang="en-US" sz="1000" dirty="0"/>
          </a:p>
        </p:txBody>
      </p:sp>
      <p:sp>
        <p:nvSpPr>
          <p:cNvPr id="13" name="Shape 11"/>
          <p:cNvSpPr/>
          <p:nvPr/>
        </p:nvSpPr>
        <p:spPr>
          <a:xfrm>
            <a:off x="8229600" y="2468880"/>
            <a:ext cx="3520440" cy="3017520"/>
          </a:xfrm>
          <a:prstGeom prst="roundRect">
            <a:avLst>
              <a:gd name="adj" fmla="val 3030"/>
            </a:avLst>
          </a:prstGeom>
          <a:solidFill>
            <a:srgbClr val="F0F3F8"/>
          </a:solidFill>
          <a:ln w="12700">
            <a:solidFill>
              <a:srgbClr val="DCE3ED"/>
            </a:solidFill>
            <a:prstDash val="solid"/>
          </a:ln>
        </p:spPr>
      </p:sp>
      <p:sp>
        <p:nvSpPr>
          <p:cNvPr id="14" name="Text 12"/>
          <p:cNvSpPr/>
          <p:nvPr/>
        </p:nvSpPr>
        <p:spPr>
          <a:xfrm>
            <a:off x="8458200" y="2743200"/>
            <a:ext cx="3063240" cy="1005840"/>
          </a:xfrm>
          <a:prstGeom prst="rect">
            <a:avLst/>
          </a:prstGeom>
          <a:noFill/>
          <a:ln/>
        </p:spPr>
        <p:txBody>
          <a:bodyPr wrap="square" lIns="0" tIns="0" rIns="0" bIns="0" rtlCol="0" anchor="ctr"/>
          <a:lstStyle/>
          <a:p>
            <a:pPr indent="0" marL="0">
              <a:buNone/>
            </a:pPr>
            <a:r>
              <a:rPr lang="en-US" sz="5400" b="1" dirty="0">
                <a:solidFill>
                  <a:srgbClr val="C8102E"/>
                </a:solidFill>
                <a:latin typeface="Cambria" pitchFamily="34" charset="0"/>
                <a:ea typeface="Cambria" pitchFamily="34" charset="-122"/>
                <a:cs typeface="Cambria" pitchFamily="34" charset="-120"/>
              </a:rPr>
              <a:t>50%</a:t>
            </a:r>
            <a:endParaRPr lang="en-US" sz="5400" dirty="0"/>
          </a:p>
        </p:txBody>
      </p:sp>
      <p:sp>
        <p:nvSpPr>
          <p:cNvPr id="15" name="Text 13"/>
          <p:cNvSpPr/>
          <p:nvPr/>
        </p:nvSpPr>
        <p:spPr>
          <a:xfrm>
            <a:off x="8458200" y="3794760"/>
            <a:ext cx="3063240" cy="1051560"/>
          </a:xfrm>
          <a:prstGeom prst="rect">
            <a:avLst/>
          </a:prstGeom>
          <a:noFill/>
          <a:ln/>
        </p:spPr>
        <p:txBody>
          <a:bodyPr wrap="square" lIns="0" tIns="0" rIns="0" bIns="0" rtlCol="0" anchor="t"/>
          <a:lstStyle/>
          <a:p>
            <a:pPr indent="0" marL="0">
              <a:lnSpc>
                <a:spcPct val="110000"/>
              </a:lnSpc>
              <a:buNone/>
            </a:pPr>
            <a:r>
              <a:rPr lang="en-US" sz="1300" dirty="0">
                <a:solidFill>
                  <a:srgbClr val="15243B"/>
                </a:solidFill>
                <a:latin typeface="Calibri" pitchFamily="34" charset="0"/>
                <a:ea typeface="Calibri" pitchFamily="34" charset="-122"/>
                <a:cs typeface="Calibri" pitchFamily="34" charset="-120"/>
              </a:rPr>
              <a:t>Of the stroke reduction in ACST-1 was in disabling or fatal strokes — not just any stroke</a:t>
            </a:r>
            <a:endParaRPr lang="en-US" sz="1300" dirty="0"/>
          </a:p>
        </p:txBody>
      </p:sp>
      <p:sp>
        <p:nvSpPr>
          <p:cNvPr id="16" name="Text 14"/>
          <p:cNvSpPr/>
          <p:nvPr/>
        </p:nvSpPr>
        <p:spPr>
          <a:xfrm>
            <a:off x="8458200" y="4892040"/>
            <a:ext cx="3063240" cy="502920"/>
          </a:xfrm>
          <a:prstGeom prst="rect">
            <a:avLst/>
          </a:prstGeom>
          <a:noFill/>
          <a:ln/>
        </p:spPr>
        <p:txBody>
          <a:bodyPr wrap="square" lIns="0" tIns="0" rIns="0" bIns="0" rtlCol="0" anchor="t"/>
          <a:lstStyle/>
          <a:p>
            <a:pPr indent="0" marL="0">
              <a:buNone/>
            </a:pPr>
            <a:r>
              <a:rPr lang="en-US" sz="1000" i="1" dirty="0">
                <a:solidFill>
                  <a:srgbClr val="8695AC"/>
                </a:solidFill>
                <a:latin typeface="Calibri" pitchFamily="34" charset="0"/>
                <a:ea typeface="Calibri" pitchFamily="34" charset="-122"/>
                <a:cs typeface="Calibri" pitchFamily="34" charset="-120"/>
              </a:rPr>
              <a:t>ACST-1 Collaborative Group, Lancet 2010</a:t>
            </a:r>
            <a:endParaRPr lang="en-US" sz="1000" dirty="0"/>
          </a:p>
        </p:txBody>
      </p:sp>
      <p:sp>
        <p:nvSpPr>
          <p:cNvPr id="17" name="Text 15"/>
          <p:cNvSpPr/>
          <p:nvPr/>
        </p:nvSpPr>
        <p:spPr>
          <a:xfrm>
            <a:off x="11365992" y="6400800"/>
            <a:ext cx="548640" cy="274320"/>
          </a:xfrm>
          <a:prstGeom prst="rect">
            <a:avLst/>
          </a:prstGeom>
          <a:noFill/>
          <a:ln/>
        </p:spPr>
        <p:txBody>
          <a:bodyPr wrap="square" lIns="0" tIns="0" rIns="0" bIns="0" rtlCol="0" anchor="ctr"/>
          <a:lstStyle/>
          <a:p>
            <a:pPr algn="r" indent="0" marL="0">
              <a:buNone/>
            </a:pPr>
            <a:r>
              <a:rPr lang="en-US" sz="1000" dirty="0">
                <a:solidFill>
                  <a:srgbClr val="8695AC"/>
                </a:solidFill>
                <a:latin typeface="Calibri" pitchFamily="34" charset="0"/>
                <a:ea typeface="Calibri" pitchFamily="34" charset="-122"/>
                <a:cs typeface="Calibri" pitchFamily="34" charset="-120"/>
              </a:rPr>
              <a:t>03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0F3F8"/>
        </a:solidFill>
      </p:bgPr>
    </p:bg>
    <p:spTree>
      <p:nvGrpSpPr>
        <p:cNvPr id="1" name=""/>
        <p:cNvGrpSpPr/>
        <p:nvPr/>
      </p:nvGrpSpPr>
      <p:grpSpPr>
        <a:xfrm>
          <a:off x="0" y="0"/>
          <a:ext cx="0" cy="0"/>
          <a:chOff x="0" y="0"/>
          <a:chExt cx="0" cy="0"/>
        </a:xfrm>
      </p:grpSpPr>
      <p:sp>
        <p:nvSpPr>
          <p:cNvPr id="2" name="Text 0"/>
          <p:cNvSpPr/>
          <p:nvPr/>
        </p:nvSpPr>
        <p:spPr>
          <a:xfrm>
            <a:off x="548640" y="457200"/>
            <a:ext cx="7315200" cy="365760"/>
          </a:xfrm>
          <a:prstGeom prst="rect">
            <a:avLst/>
          </a:prstGeom>
          <a:noFill/>
          <a:ln/>
        </p:spPr>
        <p:txBody>
          <a:bodyPr wrap="square" lIns="0" tIns="0" rIns="0" bIns="0" rtlCol="0" anchor="ctr"/>
          <a:lstStyle/>
          <a:p>
            <a:pPr indent="0" marL="0">
              <a:buNone/>
            </a:pPr>
            <a:r>
              <a:rPr lang="en-US" sz="1300" b="1" spc="200" kern="0" dirty="0">
                <a:solidFill>
                  <a:srgbClr val="C8102E"/>
                </a:solidFill>
                <a:latin typeface="Calibri" pitchFamily="34" charset="0"/>
                <a:ea typeface="Calibri" pitchFamily="34" charset="-122"/>
                <a:cs typeface="Calibri" pitchFamily="34" charset="-120"/>
              </a:rPr>
              <a:t>EXHIBIT B — THEIR BEST EVIDENCE</a:t>
            </a:r>
            <a:endParaRPr lang="en-US" sz="1300" dirty="0"/>
          </a:p>
        </p:txBody>
      </p:sp>
      <p:sp>
        <p:nvSpPr>
          <p:cNvPr id="3" name="Text 1"/>
          <p:cNvSpPr/>
          <p:nvPr/>
        </p:nvSpPr>
        <p:spPr>
          <a:xfrm>
            <a:off x="548640" y="822960"/>
            <a:ext cx="10789920" cy="1005840"/>
          </a:xfrm>
          <a:prstGeom prst="rect">
            <a:avLst/>
          </a:prstGeom>
          <a:noFill/>
          <a:ln/>
        </p:spPr>
        <p:txBody>
          <a:bodyPr wrap="square" lIns="0" tIns="0" rIns="0" bIns="0" rtlCol="0" anchor="ctr"/>
          <a:lstStyle/>
          <a:p>
            <a:pPr indent="0" marL="0">
              <a:buNone/>
            </a:pPr>
            <a:r>
              <a:rPr lang="en-US" sz="3200" b="1" dirty="0">
                <a:solidFill>
                  <a:srgbClr val="15243B"/>
                </a:solidFill>
                <a:latin typeface="Cambria" pitchFamily="34" charset="0"/>
                <a:ea typeface="Cambria" pitchFamily="34" charset="-122"/>
                <a:cs typeface="Cambria" pitchFamily="34" charset="-120"/>
              </a:rPr>
              <a:t>Then Medical Therapy Got Better</a:t>
            </a:r>
            <a:endParaRPr lang="en-US" sz="3200" dirty="0"/>
          </a:p>
        </p:txBody>
      </p:sp>
      <p:sp>
        <p:nvSpPr>
          <p:cNvPr id="4" name="Text 2"/>
          <p:cNvSpPr/>
          <p:nvPr/>
        </p:nvSpPr>
        <p:spPr>
          <a:xfrm>
            <a:off x="548640" y="1600200"/>
            <a:ext cx="10515600" cy="457200"/>
          </a:xfrm>
          <a:prstGeom prst="rect">
            <a:avLst/>
          </a:prstGeom>
          <a:noFill/>
          <a:ln/>
        </p:spPr>
        <p:txBody>
          <a:bodyPr wrap="square" lIns="0" tIns="0" rIns="0" bIns="0" rtlCol="0" anchor="ctr"/>
          <a:lstStyle/>
          <a:p>
            <a:pPr indent="0" marL="0">
              <a:buNone/>
            </a:pPr>
            <a:r>
              <a:rPr lang="en-US" sz="1400" dirty="0">
                <a:solidFill>
                  <a:srgbClr val="5B6B85"/>
                </a:solidFill>
                <a:latin typeface="Calibri" pitchFamily="34" charset="0"/>
                <a:ea typeface="Calibri" pitchFamily="34" charset="-122"/>
                <a:cs typeface="Calibri" pitchFamily="34" charset="-120"/>
              </a:rPr>
              <a:t>This is real, and I'm not going to pretend otherwise. Medically-treated stroke risk has fallen for three decades.</a:t>
            </a:r>
            <a:endParaRPr lang="en-US" sz="1400" dirty="0"/>
          </a:p>
        </p:txBody>
      </p:sp>
      <p:graphicFrame>
        <p:nvGraphicFramePr>
          <p:cNvPr id="5" name="Chart 0" descr=""/>
          <p:cNvGraphicFramePr/>
          <p:nvPr/>
        </p:nvGraphicFramePr>
        <p:xfrm>
          <a:off x="548640" y="2286000"/>
          <a:ext cx="6949440" cy="3840480"/>
        </p:xfrm>
        <a:graphic xmlns:a="http://schemas.openxmlformats.org/drawingml/2006/main">
          <a:graphicData uri="http://schemas.openxmlformats.org/drawingml/2006/chart">
            <c:chart xmlns:c="http://schemas.openxmlformats.org/drawingml/2006/chart" r:id="rId1"/>
          </a:graphicData>
        </a:graphic>
      </p:graphicFrame>
      <p:sp>
        <p:nvSpPr>
          <p:cNvPr id="6" name="Shape 3"/>
          <p:cNvSpPr/>
          <p:nvPr/>
        </p:nvSpPr>
        <p:spPr>
          <a:xfrm>
            <a:off x="7772400" y="2286000"/>
            <a:ext cx="3840480" cy="3840480"/>
          </a:xfrm>
          <a:prstGeom prst="roundRect">
            <a:avLst>
              <a:gd name="adj" fmla="val 2381"/>
            </a:avLst>
          </a:prstGeom>
          <a:solidFill>
            <a:srgbClr val="15243B"/>
          </a:solidFill>
          <a:ln/>
        </p:spPr>
      </p:sp>
      <p:sp>
        <p:nvSpPr>
          <p:cNvPr id="7" name="Text 4"/>
          <p:cNvSpPr/>
          <p:nvPr/>
        </p:nvSpPr>
        <p:spPr>
          <a:xfrm>
            <a:off x="8046720" y="2514600"/>
            <a:ext cx="3291840" cy="320040"/>
          </a:xfrm>
          <a:prstGeom prst="rect">
            <a:avLst/>
          </a:prstGeom>
          <a:noFill/>
          <a:ln/>
        </p:spPr>
        <p:txBody>
          <a:bodyPr wrap="square" lIns="0" tIns="0" rIns="0" bIns="0" rtlCol="0" anchor="ctr"/>
          <a:lstStyle/>
          <a:p>
            <a:pPr indent="0" marL="0">
              <a:buNone/>
            </a:pPr>
            <a:r>
              <a:rPr lang="en-US" sz="1100" b="1" spc="150" kern="0" dirty="0">
                <a:solidFill>
                  <a:srgbClr val="9FB3D6"/>
                </a:solidFill>
                <a:latin typeface="Calibri" pitchFamily="34" charset="0"/>
                <a:ea typeface="Calibri" pitchFamily="34" charset="-122"/>
                <a:cs typeface="Calibri" pitchFamily="34" charset="-120"/>
              </a:rPr>
              <a:t>WHY IT HAPPENED</a:t>
            </a:r>
            <a:endParaRPr lang="en-US" sz="1100" dirty="0"/>
          </a:p>
        </p:txBody>
      </p:sp>
      <p:sp>
        <p:nvSpPr>
          <p:cNvPr id="8" name="Text 5"/>
          <p:cNvSpPr/>
          <p:nvPr/>
        </p:nvSpPr>
        <p:spPr>
          <a:xfrm>
            <a:off x="8046720" y="2926080"/>
            <a:ext cx="3291840" cy="3017520"/>
          </a:xfrm>
          <a:prstGeom prst="rect">
            <a:avLst/>
          </a:prstGeom>
          <a:noFill/>
          <a:ln/>
        </p:spPr>
        <p:txBody>
          <a:bodyPr wrap="square" lIns="0" tIns="0" rIns="0" bIns="0" rtlCol="0" anchor="t"/>
          <a:lstStyle/>
          <a:p>
            <a:pPr indent="0" marL="0">
              <a:lnSpc>
                <a:spcPct val="105000"/>
              </a:lnSpc>
              <a:buNone/>
            </a:pPr>
            <a:r>
              <a:rPr lang="en-US" sz="1300" b="1" dirty="0">
                <a:solidFill>
                  <a:srgbClr val="FFFFFF"/>
                </a:solidFill>
                <a:latin typeface="Calibri" pitchFamily="34" charset="0"/>
                <a:ea typeface="Calibri" pitchFamily="34" charset="-122"/>
                <a:cs typeface="Calibri" pitchFamily="34" charset="-120"/>
              </a:rPr>
              <a:t>• High-intensity statins
</a:t>
            </a:r>
            <a:pPr indent="0" marL="0">
              <a:lnSpc>
                <a:spcPct val="105000"/>
              </a:lnSpc>
              <a:buNone/>
            </a:pPr>
            <a:r>
              <a:rPr lang="en-US" sz="1200" dirty="0">
                <a:solidFill>
                  <a:srgbClr val="CADCFC"/>
                </a:solidFill>
                <a:latin typeface="Calibri" pitchFamily="34" charset="0"/>
                <a:ea typeface="Calibri" pitchFamily="34" charset="-122"/>
                <a:cs typeface="Calibri" pitchFamily="34" charset="-120"/>
              </a:rPr>
              <a:t>  became routine, not exceptional
</a:t>
            </a:r>
            <a:pPr indent="0" marL="0">
              <a:lnSpc>
                <a:spcPct val="105000"/>
              </a:lnSpc>
              <a:buNone/>
            </a:pPr>
            <a:r>
              <a:rPr lang="en-US" sz="1300" b="1" dirty="0">
                <a:solidFill>
                  <a:srgbClr val="FFFFFF"/>
                </a:solidFill>
                <a:latin typeface="Calibri" pitchFamily="34" charset="0"/>
                <a:ea typeface="Calibri" pitchFamily="34" charset="-122"/>
                <a:cs typeface="Calibri" pitchFamily="34" charset="-120"/>
              </a:rPr>
              <a:t>• Aggressive BP &amp; glycemic control
</a:t>
            </a:r>
            <a:pPr indent="0" marL="0">
              <a:lnSpc>
                <a:spcPct val="105000"/>
              </a:lnSpc>
              <a:buNone/>
            </a:pPr>
            <a:r>
              <a:rPr lang="en-US" sz="1200" dirty="0">
                <a:solidFill>
                  <a:srgbClr val="CADCFC"/>
                </a:solidFill>
                <a:latin typeface="Calibri" pitchFamily="34" charset="0"/>
                <a:ea typeface="Calibri" pitchFamily="34" charset="-122"/>
                <a:cs typeface="Calibri" pitchFamily="34" charset="-120"/>
              </a:rPr>
              <a:t>  now the norm in trial protocols
</a:t>
            </a:r>
            <a:pPr indent="0" marL="0">
              <a:lnSpc>
                <a:spcPct val="105000"/>
              </a:lnSpc>
              <a:buNone/>
            </a:pPr>
            <a:r>
              <a:rPr lang="en-US" sz="1300" b="1" dirty="0">
                <a:solidFill>
                  <a:srgbClr val="FFFFFF"/>
                </a:solidFill>
                <a:latin typeface="Calibri" pitchFamily="34" charset="0"/>
                <a:ea typeface="Calibri" pitchFamily="34" charset="-122"/>
                <a:cs typeface="Calibri" pitchFamily="34" charset="-120"/>
              </a:rPr>
              <a:t>• Risk stratification tools
</a:t>
            </a:r>
            <a:pPr indent="0" marL="0">
              <a:lnSpc>
                <a:spcPct val="105000"/>
              </a:lnSpc>
              <a:buNone/>
            </a:pPr>
            <a:r>
              <a:rPr lang="en-US" sz="1200" dirty="0">
                <a:solidFill>
                  <a:srgbClr val="CADCFC"/>
                </a:solidFill>
                <a:latin typeface="Calibri" pitchFamily="34" charset="0"/>
                <a:ea typeface="Calibri" pitchFamily="34" charset="-122"/>
                <a:cs typeface="Calibri" pitchFamily="34" charset="-120"/>
              </a:rPr>
              <a:t>  (TCD microemboli, plaque features) identify lower-risk subgroups</a:t>
            </a:r>
            <a:endParaRPr lang="en-US" sz="1300" dirty="0"/>
          </a:p>
        </p:txBody>
      </p:sp>
      <p:sp>
        <p:nvSpPr>
          <p:cNvPr id="9" name="Text 6"/>
          <p:cNvSpPr/>
          <p:nvPr/>
        </p:nvSpPr>
        <p:spPr>
          <a:xfrm>
            <a:off x="548640" y="6355080"/>
            <a:ext cx="9601200" cy="320040"/>
          </a:xfrm>
          <a:prstGeom prst="rect">
            <a:avLst/>
          </a:prstGeom>
          <a:noFill/>
          <a:ln/>
        </p:spPr>
        <p:txBody>
          <a:bodyPr wrap="square" lIns="0" tIns="0" rIns="0" bIns="0" rtlCol="0" anchor="ctr"/>
          <a:lstStyle/>
          <a:p>
            <a:pPr indent="0" marL="0">
              <a:buNone/>
            </a:pPr>
            <a:r>
              <a:rPr lang="en-US" sz="950" i="1" dirty="0">
                <a:solidFill>
                  <a:srgbClr val="8695AC"/>
                </a:solidFill>
                <a:latin typeface="Calibri" pitchFamily="34" charset="0"/>
                <a:ea typeface="Calibri" pitchFamily="34" charset="-122"/>
                <a:cs typeface="Calibri" pitchFamily="34" charset="-120"/>
              </a:rPr>
              <a:t>Sources: ACAS (JAMA 1995); ACST-1 (Lancet 2010); Marquardt et al., Stroke 2010; StatPearls 2026 review of contemporary series.</a:t>
            </a:r>
            <a:endParaRPr lang="en-US" sz="950" dirty="0"/>
          </a:p>
        </p:txBody>
      </p:sp>
      <p:sp>
        <p:nvSpPr>
          <p:cNvPr id="10" name="Text 7"/>
          <p:cNvSpPr/>
          <p:nvPr/>
        </p:nvSpPr>
        <p:spPr>
          <a:xfrm>
            <a:off x="11365992" y="6400800"/>
            <a:ext cx="548640" cy="274320"/>
          </a:xfrm>
          <a:prstGeom prst="rect">
            <a:avLst/>
          </a:prstGeom>
          <a:noFill/>
          <a:ln/>
        </p:spPr>
        <p:txBody>
          <a:bodyPr wrap="square" lIns="0" tIns="0" rIns="0" bIns="0" rtlCol="0" anchor="ctr"/>
          <a:lstStyle/>
          <a:p>
            <a:pPr algn="r" indent="0" marL="0">
              <a:buNone/>
            </a:pPr>
            <a:r>
              <a:rPr lang="en-US" sz="1000" dirty="0">
                <a:solidFill>
                  <a:srgbClr val="8695AC"/>
                </a:solidFill>
                <a:latin typeface="Calibri" pitchFamily="34" charset="0"/>
                <a:ea typeface="Calibri" pitchFamily="34" charset="-122"/>
                <a:cs typeface="Calibri" pitchFamily="34" charset="-120"/>
              </a:rPr>
              <a:t>04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7315200" cy="365760"/>
          </a:xfrm>
          <a:prstGeom prst="rect">
            <a:avLst/>
          </a:prstGeom>
          <a:noFill/>
          <a:ln/>
        </p:spPr>
        <p:txBody>
          <a:bodyPr wrap="square" lIns="0" tIns="0" rIns="0" bIns="0" rtlCol="0" anchor="ctr"/>
          <a:lstStyle/>
          <a:p>
            <a:pPr indent="0" marL="0">
              <a:buNone/>
            </a:pPr>
            <a:r>
              <a:rPr lang="en-US" sz="1300" b="1" spc="200" kern="0" dirty="0">
                <a:solidFill>
                  <a:srgbClr val="C8102E"/>
                </a:solidFill>
                <a:latin typeface="Calibri" pitchFamily="34" charset="0"/>
                <a:ea typeface="Calibri" pitchFamily="34" charset="-122"/>
                <a:cs typeface="Calibri" pitchFamily="34" charset="-120"/>
              </a:rPr>
              <a:t>THE TURN</a:t>
            </a:r>
            <a:endParaRPr lang="en-US" sz="1300" dirty="0"/>
          </a:p>
        </p:txBody>
      </p:sp>
      <p:sp>
        <p:nvSpPr>
          <p:cNvPr id="3" name="Text 1"/>
          <p:cNvSpPr/>
          <p:nvPr/>
        </p:nvSpPr>
        <p:spPr>
          <a:xfrm>
            <a:off x="548640" y="822960"/>
            <a:ext cx="10789920" cy="1005840"/>
          </a:xfrm>
          <a:prstGeom prst="rect">
            <a:avLst/>
          </a:prstGeom>
          <a:noFill/>
          <a:ln/>
        </p:spPr>
        <p:txBody>
          <a:bodyPr wrap="square" lIns="0" tIns="0" rIns="0" bIns="0" rtlCol="0" anchor="ctr"/>
          <a:lstStyle/>
          <a:p>
            <a:pPr indent="0" marL="0">
              <a:buNone/>
            </a:pPr>
            <a:r>
              <a:rPr lang="en-US" sz="3200" b="1" dirty="0">
                <a:solidFill>
                  <a:srgbClr val="15243B"/>
                </a:solidFill>
                <a:latin typeface="Cambria" pitchFamily="34" charset="0"/>
                <a:ea typeface="Cambria" pitchFamily="34" charset="-122"/>
                <a:cs typeface="Cambria" pitchFamily="34" charset="-120"/>
              </a:rPr>
              <a:t>But Nobody Tested It Head-to-Head</a:t>
            </a:r>
            <a:endParaRPr lang="en-US" sz="3200" dirty="0"/>
          </a:p>
        </p:txBody>
      </p:sp>
      <p:sp>
        <p:nvSpPr>
          <p:cNvPr id="4" name="Shape 2"/>
          <p:cNvSpPr/>
          <p:nvPr/>
        </p:nvSpPr>
        <p:spPr>
          <a:xfrm>
            <a:off x="548640" y="1828800"/>
            <a:ext cx="11064240" cy="1417320"/>
          </a:xfrm>
          <a:prstGeom prst="roundRect">
            <a:avLst>
              <a:gd name="adj" fmla="val 6452"/>
            </a:avLst>
          </a:prstGeom>
          <a:solidFill>
            <a:srgbClr val="FBEAEC"/>
          </a:solidFill>
          <a:ln w="12700">
            <a:solidFill>
              <a:srgbClr val="C8102E"/>
            </a:solidFill>
            <a:prstDash val="solid"/>
          </a:ln>
        </p:spPr>
      </p:sp>
      <p:sp>
        <p:nvSpPr>
          <p:cNvPr id="5" name="Text 3"/>
          <p:cNvSpPr/>
          <p:nvPr/>
        </p:nvSpPr>
        <p:spPr>
          <a:xfrm>
            <a:off x="868680" y="1965960"/>
            <a:ext cx="10424160" cy="1188720"/>
          </a:xfrm>
          <a:prstGeom prst="rect">
            <a:avLst/>
          </a:prstGeom>
          <a:noFill/>
          <a:ln/>
        </p:spPr>
        <p:txBody>
          <a:bodyPr wrap="square" lIns="0" tIns="0" rIns="0" bIns="0" rtlCol="0" anchor="t"/>
          <a:lstStyle/>
          <a:p>
            <a:pPr indent="0" marL="0">
              <a:lnSpc>
                <a:spcPct val="115000"/>
              </a:lnSpc>
              <a:buNone/>
            </a:pPr>
            <a:r>
              <a:rPr lang="en-US" sz="1600" b="1" dirty="0">
                <a:solidFill>
                  <a:srgbClr val="C8102E"/>
                </a:solidFill>
                <a:latin typeface="Calibri" pitchFamily="34" charset="0"/>
                <a:ea typeface="Calibri" pitchFamily="34" charset="-122"/>
                <a:cs typeface="Calibri" pitchFamily="34" charset="-120"/>
              </a:rPr>
              <a:t>The problem: </a:t>
            </a:r>
            <a:pPr indent="0" marL="0">
              <a:lnSpc>
                <a:spcPct val="115000"/>
              </a:lnSpc>
              <a:buNone/>
            </a:pPr>
            <a:r>
              <a:rPr lang="en-US" sz="1600" dirty="0">
                <a:solidFill>
                  <a:srgbClr val="15243B"/>
                </a:solidFill>
                <a:latin typeface="Calibri" pitchFamily="34" charset="0"/>
                <a:ea typeface="Calibri" pitchFamily="34" charset="-122"/>
                <a:cs typeface="Calibri" pitchFamily="34" charset="-120"/>
              </a:rPr>
              <a:t>those declining numbers come from registries and observational cohorts, extrapolated across decades of drifting practice patterns — not a randomized trial pitting today's intensive medical therapy directly against revascularization, in the same patients, at the same time.</a:t>
            </a:r>
            <a:endParaRPr lang="en-US" sz="1600" dirty="0"/>
          </a:p>
        </p:txBody>
      </p:sp>
      <p:sp>
        <p:nvSpPr>
          <p:cNvPr id="6" name="Text 4"/>
          <p:cNvSpPr/>
          <p:nvPr/>
        </p:nvSpPr>
        <p:spPr>
          <a:xfrm>
            <a:off x="548640" y="3611880"/>
            <a:ext cx="10972800" cy="640080"/>
          </a:xfrm>
          <a:prstGeom prst="rect">
            <a:avLst/>
          </a:prstGeom>
          <a:noFill/>
          <a:ln/>
        </p:spPr>
        <p:txBody>
          <a:bodyPr wrap="square" lIns="0" tIns="0" rIns="0" bIns="0" rtlCol="0" anchor="ctr"/>
          <a:lstStyle/>
          <a:p>
            <a:pPr indent="0" marL="0">
              <a:buNone/>
            </a:pPr>
            <a:r>
              <a:rPr lang="en-US" sz="2400" b="1" dirty="0">
                <a:solidFill>
                  <a:srgbClr val="15243B"/>
                </a:solidFill>
                <a:latin typeface="Cambria" pitchFamily="34" charset="0"/>
                <a:ea typeface="Cambria" pitchFamily="34" charset="-122"/>
                <a:cs typeface="Cambria" pitchFamily="34" charset="-120"/>
              </a:rPr>
              <a:t>That gap is exactly what CREST-2 was designed to close.</a:t>
            </a:r>
            <a:endParaRPr lang="en-US" sz="2400" dirty="0"/>
          </a:p>
        </p:txBody>
      </p:sp>
      <p:sp>
        <p:nvSpPr>
          <p:cNvPr id="7" name="Text 5"/>
          <p:cNvSpPr/>
          <p:nvPr/>
        </p:nvSpPr>
        <p:spPr>
          <a:xfrm>
            <a:off x="548640" y="4434840"/>
            <a:ext cx="10607040" cy="1463040"/>
          </a:xfrm>
          <a:prstGeom prst="rect">
            <a:avLst/>
          </a:prstGeom>
          <a:noFill/>
          <a:ln/>
        </p:spPr>
        <p:txBody>
          <a:bodyPr wrap="square" lIns="0" tIns="0" rIns="0" bIns="0" rtlCol="0" anchor="t"/>
          <a:lstStyle/>
          <a:p>
            <a:pPr indent="0" marL="0">
              <a:lnSpc>
                <a:spcPct val="115000"/>
              </a:lnSpc>
              <a:buNone/>
            </a:pPr>
            <a:r>
              <a:rPr lang="en-US" sz="1600" dirty="0">
                <a:solidFill>
                  <a:srgbClr val="5B6B85"/>
                </a:solidFill>
                <a:latin typeface="Calibri" pitchFamily="34" charset="0"/>
                <a:ea typeface="Calibri" pitchFamily="34" charset="-122"/>
                <a:cs typeface="Calibri" pitchFamily="34" charset="-120"/>
              </a:rPr>
              <a:t>A modern, adequately powered, multicenter RCT that gave </a:t>
            </a:r>
            <a:pPr indent="0" marL="0">
              <a:lnSpc>
                <a:spcPct val="115000"/>
              </a:lnSpc>
              <a:buNone/>
            </a:pPr>
            <a:r>
              <a:rPr lang="en-US" sz="1600" b="1" dirty="0">
                <a:solidFill>
                  <a:srgbClr val="15243B"/>
                </a:solidFill>
                <a:latin typeface="Calibri" pitchFamily="34" charset="0"/>
                <a:ea typeface="Calibri" pitchFamily="34" charset="-122"/>
                <a:cs typeface="Calibri" pitchFamily="34" charset="-120"/>
              </a:rPr>
              <a:t>every single patient</a:t>
            </a:r>
            <a:pPr indent="0" marL="0">
              <a:lnSpc>
                <a:spcPct val="115000"/>
              </a:lnSpc>
              <a:buNone/>
            </a:pPr>
            <a:r>
              <a:rPr lang="en-US" sz="1600" dirty="0">
                <a:solidFill>
                  <a:srgbClr val="5B6B85"/>
                </a:solidFill>
                <a:latin typeface="Calibri" pitchFamily="34" charset="0"/>
                <a:ea typeface="Calibri" pitchFamily="34" charset="-122"/>
                <a:cs typeface="Calibri" pitchFamily="34" charset="-120"/>
              </a:rPr>
              <a:t> — medical-only and revascularization arms alike — the same aggressive, monitored, contemporary medical therapy. If “wait” was ever going to win a fair fight, this was it.</a:t>
            </a:r>
            <a:endParaRPr lang="en-US" sz="1600" dirty="0"/>
          </a:p>
        </p:txBody>
      </p:sp>
      <p:sp>
        <p:nvSpPr>
          <p:cNvPr id="8" name="Text 6"/>
          <p:cNvSpPr/>
          <p:nvPr/>
        </p:nvSpPr>
        <p:spPr>
          <a:xfrm>
            <a:off x="11365992" y="6400800"/>
            <a:ext cx="548640" cy="274320"/>
          </a:xfrm>
          <a:prstGeom prst="rect">
            <a:avLst/>
          </a:prstGeom>
          <a:noFill/>
          <a:ln/>
        </p:spPr>
        <p:txBody>
          <a:bodyPr wrap="square" lIns="0" tIns="0" rIns="0" bIns="0" rtlCol="0" anchor="ctr"/>
          <a:lstStyle/>
          <a:p>
            <a:pPr algn="r" indent="0" marL="0">
              <a:buNone/>
            </a:pPr>
            <a:r>
              <a:rPr lang="en-US" sz="1000" dirty="0">
                <a:solidFill>
                  <a:srgbClr val="8695AC"/>
                </a:solidFill>
                <a:latin typeface="Calibri" pitchFamily="34" charset="0"/>
                <a:ea typeface="Calibri" pitchFamily="34" charset="-122"/>
                <a:cs typeface="Calibri" pitchFamily="34" charset="-120"/>
              </a:rPr>
              <a:t>05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0F3F8"/>
        </a:solidFill>
      </p:bgPr>
    </p:bg>
    <p:spTree>
      <p:nvGrpSpPr>
        <p:cNvPr id="1" name=""/>
        <p:cNvGrpSpPr/>
        <p:nvPr/>
      </p:nvGrpSpPr>
      <p:grpSpPr>
        <a:xfrm>
          <a:off x="0" y="0"/>
          <a:ext cx="0" cy="0"/>
          <a:chOff x="0" y="0"/>
          <a:chExt cx="0" cy="0"/>
        </a:xfrm>
      </p:grpSpPr>
      <p:sp>
        <p:nvSpPr>
          <p:cNvPr id="2" name="Text 0"/>
          <p:cNvSpPr/>
          <p:nvPr/>
        </p:nvSpPr>
        <p:spPr>
          <a:xfrm>
            <a:off x="548640" y="457200"/>
            <a:ext cx="7315200" cy="365760"/>
          </a:xfrm>
          <a:prstGeom prst="rect">
            <a:avLst/>
          </a:prstGeom>
          <a:noFill/>
          <a:ln/>
        </p:spPr>
        <p:txBody>
          <a:bodyPr wrap="square" lIns="0" tIns="0" rIns="0" bIns="0" rtlCol="0" anchor="ctr"/>
          <a:lstStyle/>
          <a:p>
            <a:pPr indent="0" marL="0">
              <a:buNone/>
            </a:pPr>
            <a:r>
              <a:rPr lang="en-US" sz="1300" b="1" spc="200" kern="0" dirty="0">
                <a:solidFill>
                  <a:srgbClr val="C8102E"/>
                </a:solidFill>
                <a:latin typeface="Calibri" pitchFamily="34" charset="0"/>
                <a:ea typeface="Calibri" pitchFamily="34" charset="-122"/>
                <a:cs typeface="Calibri" pitchFamily="34" charset="-120"/>
              </a:rPr>
              <a:t>THE TRIAL</a:t>
            </a:r>
            <a:endParaRPr lang="en-US" sz="1300" dirty="0"/>
          </a:p>
        </p:txBody>
      </p:sp>
      <p:sp>
        <p:nvSpPr>
          <p:cNvPr id="3" name="Text 1"/>
          <p:cNvSpPr/>
          <p:nvPr/>
        </p:nvSpPr>
        <p:spPr>
          <a:xfrm>
            <a:off x="548640" y="822960"/>
            <a:ext cx="10789920" cy="1005840"/>
          </a:xfrm>
          <a:prstGeom prst="rect">
            <a:avLst/>
          </a:prstGeom>
          <a:noFill/>
          <a:ln/>
        </p:spPr>
        <p:txBody>
          <a:bodyPr wrap="square" lIns="0" tIns="0" rIns="0" bIns="0" rtlCol="0" anchor="ctr"/>
          <a:lstStyle/>
          <a:p>
            <a:pPr indent="0" marL="0">
              <a:buNone/>
            </a:pPr>
            <a:r>
              <a:rPr lang="en-US" sz="3200" b="1" dirty="0">
                <a:solidFill>
                  <a:srgbClr val="15243B"/>
                </a:solidFill>
                <a:latin typeface="Cambria" pitchFamily="34" charset="0"/>
                <a:ea typeface="Cambria" pitchFamily="34" charset="-122"/>
                <a:cs typeface="Cambria" pitchFamily="34" charset="-120"/>
              </a:rPr>
              <a:t>CREST-2: The Fairest Test Revascularization Has Ever Faced</a:t>
            </a:r>
            <a:endParaRPr lang="en-US" sz="3200" dirty="0"/>
          </a:p>
        </p:txBody>
      </p:sp>
      <p:sp>
        <p:nvSpPr>
          <p:cNvPr id="4" name="Shape 2"/>
          <p:cNvSpPr/>
          <p:nvPr/>
        </p:nvSpPr>
        <p:spPr>
          <a:xfrm>
            <a:off x="548640" y="1965960"/>
            <a:ext cx="2606040" cy="1691640"/>
          </a:xfrm>
          <a:prstGeom prst="roundRect">
            <a:avLst>
              <a:gd name="adj" fmla="val 5405"/>
            </a:avLst>
          </a:prstGeom>
          <a:solidFill>
            <a:srgbClr val="FFFFFF"/>
          </a:solidFill>
          <a:ln w="12700">
            <a:solidFill>
              <a:srgbClr val="DCE3ED"/>
            </a:solidFill>
            <a:prstDash val="solid"/>
          </a:ln>
        </p:spPr>
      </p:sp>
      <p:sp>
        <p:nvSpPr>
          <p:cNvPr id="5" name="Text 3"/>
          <p:cNvSpPr/>
          <p:nvPr/>
        </p:nvSpPr>
        <p:spPr>
          <a:xfrm>
            <a:off x="731520" y="2148840"/>
            <a:ext cx="2240280" cy="777240"/>
          </a:xfrm>
          <a:prstGeom prst="rect">
            <a:avLst/>
          </a:prstGeom>
          <a:noFill/>
          <a:ln/>
        </p:spPr>
        <p:txBody>
          <a:bodyPr wrap="square" lIns="0" tIns="0" rIns="0" bIns="0" rtlCol="0" anchor="ctr"/>
          <a:lstStyle/>
          <a:p>
            <a:pPr indent="0" marL="0">
              <a:buNone/>
            </a:pPr>
            <a:r>
              <a:rPr lang="en-US" sz="3000" b="1" dirty="0">
                <a:solidFill>
                  <a:srgbClr val="C8102E"/>
                </a:solidFill>
                <a:latin typeface="Cambria" pitchFamily="34" charset="0"/>
                <a:ea typeface="Cambria" pitchFamily="34" charset="-122"/>
                <a:cs typeface="Cambria" pitchFamily="34" charset="-120"/>
              </a:rPr>
              <a:t>2,485</a:t>
            </a:r>
            <a:endParaRPr lang="en-US" sz="3000" dirty="0"/>
          </a:p>
        </p:txBody>
      </p:sp>
      <p:sp>
        <p:nvSpPr>
          <p:cNvPr id="6" name="Text 4"/>
          <p:cNvSpPr/>
          <p:nvPr/>
        </p:nvSpPr>
        <p:spPr>
          <a:xfrm>
            <a:off x="731520" y="2926080"/>
            <a:ext cx="2240280" cy="640080"/>
          </a:xfrm>
          <a:prstGeom prst="rect">
            <a:avLst/>
          </a:prstGeom>
          <a:noFill/>
          <a:ln/>
        </p:spPr>
        <p:txBody>
          <a:bodyPr wrap="square" lIns="0" tIns="0" rIns="0" bIns="0" rtlCol="0" anchor="t"/>
          <a:lstStyle/>
          <a:p>
            <a:pPr indent="0" marL="0">
              <a:buNone/>
            </a:pPr>
            <a:r>
              <a:rPr lang="en-US" sz="1250" dirty="0">
                <a:solidFill>
                  <a:srgbClr val="15243B"/>
                </a:solidFill>
                <a:latin typeface="Calibri" pitchFamily="34" charset="0"/>
                <a:ea typeface="Calibri" pitchFamily="34" charset="-122"/>
                <a:cs typeface="Calibri" pitchFamily="34" charset="-120"/>
              </a:rPr>
              <a:t>patients randomized</a:t>
            </a:r>
            <a:endParaRPr lang="en-US" sz="1250" dirty="0"/>
          </a:p>
        </p:txBody>
      </p:sp>
      <p:sp>
        <p:nvSpPr>
          <p:cNvPr id="7" name="Shape 5"/>
          <p:cNvSpPr/>
          <p:nvPr/>
        </p:nvSpPr>
        <p:spPr>
          <a:xfrm>
            <a:off x="3383280" y="1965960"/>
            <a:ext cx="2606040" cy="1691640"/>
          </a:xfrm>
          <a:prstGeom prst="roundRect">
            <a:avLst>
              <a:gd name="adj" fmla="val 5405"/>
            </a:avLst>
          </a:prstGeom>
          <a:solidFill>
            <a:srgbClr val="FFFFFF"/>
          </a:solidFill>
          <a:ln w="12700">
            <a:solidFill>
              <a:srgbClr val="DCE3ED"/>
            </a:solidFill>
            <a:prstDash val="solid"/>
          </a:ln>
        </p:spPr>
      </p:sp>
      <p:sp>
        <p:nvSpPr>
          <p:cNvPr id="8" name="Text 6"/>
          <p:cNvSpPr/>
          <p:nvPr/>
        </p:nvSpPr>
        <p:spPr>
          <a:xfrm>
            <a:off x="3566160" y="2148840"/>
            <a:ext cx="2240280" cy="777240"/>
          </a:xfrm>
          <a:prstGeom prst="rect">
            <a:avLst/>
          </a:prstGeom>
          <a:noFill/>
          <a:ln/>
        </p:spPr>
        <p:txBody>
          <a:bodyPr wrap="square" lIns="0" tIns="0" rIns="0" bIns="0" rtlCol="0" anchor="ctr"/>
          <a:lstStyle/>
          <a:p>
            <a:pPr indent="0" marL="0">
              <a:buNone/>
            </a:pPr>
            <a:r>
              <a:rPr lang="en-US" sz="3000" b="1" dirty="0">
                <a:solidFill>
                  <a:srgbClr val="C8102E"/>
                </a:solidFill>
                <a:latin typeface="Cambria" pitchFamily="34" charset="0"/>
                <a:ea typeface="Cambria" pitchFamily="34" charset="-122"/>
                <a:cs typeface="Cambria" pitchFamily="34" charset="-120"/>
              </a:rPr>
              <a:t>155</a:t>
            </a:r>
            <a:endParaRPr lang="en-US" sz="3000" dirty="0"/>
          </a:p>
        </p:txBody>
      </p:sp>
      <p:sp>
        <p:nvSpPr>
          <p:cNvPr id="9" name="Text 7"/>
          <p:cNvSpPr/>
          <p:nvPr/>
        </p:nvSpPr>
        <p:spPr>
          <a:xfrm>
            <a:off x="3566160" y="2926080"/>
            <a:ext cx="2240280" cy="640080"/>
          </a:xfrm>
          <a:prstGeom prst="rect">
            <a:avLst/>
          </a:prstGeom>
          <a:noFill/>
          <a:ln/>
        </p:spPr>
        <p:txBody>
          <a:bodyPr wrap="square" lIns="0" tIns="0" rIns="0" bIns="0" rtlCol="0" anchor="t"/>
          <a:lstStyle/>
          <a:p>
            <a:pPr indent="0" marL="0">
              <a:buNone/>
            </a:pPr>
            <a:r>
              <a:rPr lang="en-US" sz="1250" dirty="0">
                <a:solidFill>
                  <a:srgbClr val="15243B"/>
                </a:solidFill>
                <a:latin typeface="Calibri" pitchFamily="34" charset="0"/>
                <a:ea typeface="Calibri" pitchFamily="34" charset="-122"/>
                <a:cs typeface="Calibri" pitchFamily="34" charset="-120"/>
              </a:rPr>
              <a:t>centers, 5 countries</a:t>
            </a:r>
            <a:endParaRPr lang="en-US" sz="1250" dirty="0"/>
          </a:p>
        </p:txBody>
      </p:sp>
      <p:sp>
        <p:nvSpPr>
          <p:cNvPr id="10" name="Shape 8"/>
          <p:cNvSpPr/>
          <p:nvPr/>
        </p:nvSpPr>
        <p:spPr>
          <a:xfrm>
            <a:off x="6217920" y="1965960"/>
            <a:ext cx="2606040" cy="1691640"/>
          </a:xfrm>
          <a:prstGeom prst="roundRect">
            <a:avLst>
              <a:gd name="adj" fmla="val 5405"/>
            </a:avLst>
          </a:prstGeom>
          <a:solidFill>
            <a:srgbClr val="FFFFFF"/>
          </a:solidFill>
          <a:ln w="12700">
            <a:solidFill>
              <a:srgbClr val="DCE3ED"/>
            </a:solidFill>
            <a:prstDash val="solid"/>
          </a:ln>
        </p:spPr>
      </p:sp>
      <p:sp>
        <p:nvSpPr>
          <p:cNvPr id="11" name="Text 9"/>
          <p:cNvSpPr/>
          <p:nvPr/>
        </p:nvSpPr>
        <p:spPr>
          <a:xfrm>
            <a:off x="6400800" y="2148840"/>
            <a:ext cx="2240280" cy="777240"/>
          </a:xfrm>
          <a:prstGeom prst="rect">
            <a:avLst/>
          </a:prstGeom>
          <a:noFill/>
          <a:ln/>
        </p:spPr>
        <p:txBody>
          <a:bodyPr wrap="square" lIns="0" tIns="0" rIns="0" bIns="0" rtlCol="0" anchor="ctr"/>
          <a:lstStyle/>
          <a:p>
            <a:pPr indent="0" marL="0">
              <a:buNone/>
            </a:pPr>
            <a:r>
              <a:rPr lang="en-US" sz="3000" b="1" dirty="0">
                <a:solidFill>
                  <a:srgbClr val="C8102E"/>
                </a:solidFill>
                <a:latin typeface="Cambria" pitchFamily="34" charset="0"/>
                <a:ea typeface="Cambria" pitchFamily="34" charset="-122"/>
                <a:cs typeface="Cambria" pitchFamily="34" charset="-120"/>
              </a:rPr>
              <a:t>≥70%</a:t>
            </a:r>
            <a:endParaRPr lang="en-US" sz="3000" dirty="0"/>
          </a:p>
        </p:txBody>
      </p:sp>
      <p:sp>
        <p:nvSpPr>
          <p:cNvPr id="12" name="Text 10"/>
          <p:cNvSpPr/>
          <p:nvPr/>
        </p:nvSpPr>
        <p:spPr>
          <a:xfrm>
            <a:off x="6400800" y="2926080"/>
            <a:ext cx="2240280" cy="640080"/>
          </a:xfrm>
          <a:prstGeom prst="rect">
            <a:avLst/>
          </a:prstGeom>
          <a:noFill/>
          <a:ln/>
        </p:spPr>
        <p:txBody>
          <a:bodyPr wrap="square" lIns="0" tIns="0" rIns="0" bIns="0" rtlCol="0" anchor="t"/>
          <a:lstStyle/>
          <a:p>
            <a:pPr indent="0" marL="0">
              <a:buNone/>
            </a:pPr>
            <a:r>
              <a:rPr lang="en-US" sz="1250" dirty="0">
                <a:solidFill>
                  <a:srgbClr val="15243B"/>
                </a:solidFill>
                <a:latin typeface="Calibri" pitchFamily="34" charset="0"/>
                <a:ea typeface="Calibri" pitchFamily="34" charset="-122"/>
                <a:cs typeface="Calibri" pitchFamily="34" charset="-120"/>
              </a:rPr>
              <a:t>asymptomatic stenosis required</a:t>
            </a:r>
            <a:endParaRPr lang="en-US" sz="1250" dirty="0"/>
          </a:p>
        </p:txBody>
      </p:sp>
      <p:sp>
        <p:nvSpPr>
          <p:cNvPr id="13" name="Shape 11"/>
          <p:cNvSpPr/>
          <p:nvPr/>
        </p:nvSpPr>
        <p:spPr>
          <a:xfrm>
            <a:off x="9052560" y="1965960"/>
            <a:ext cx="2606040" cy="1691640"/>
          </a:xfrm>
          <a:prstGeom prst="roundRect">
            <a:avLst>
              <a:gd name="adj" fmla="val 5405"/>
            </a:avLst>
          </a:prstGeom>
          <a:solidFill>
            <a:srgbClr val="FFFFFF"/>
          </a:solidFill>
          <a:ln w="12700">
            <a:solidFill>
              <a:srgbClr val="DCE3ED"/>
            </a:solidFill>
            <a:prstDash val="solid"/>
          </a:ln>
        </p:spPr>
      </p:sp>
      <p:sp>
        <p:nvSpPr>
          <p:cNvPr id="14" name="Text 12"/>
          <p:cNvSpPr/>
          <p:nvPr/>
        </p:nvSpPr>
        <p:spPr>
          <a:xfrm>
            <a:off x="9235440" y="2148840"/>
            <a:ext cx="2240280" cy="777240"/>
          </a:xfrm>
          <a:prstGeom prst="rect">
            <a:avLst/>
          </a:prstGeom>
          <a:noFill/>
          <a:ln/>
        </p:spPr>
        <p:txBody>
          <a:bodyPr wrap="square" lIns="0" tIns="0" rIns="0" bIns="0" rtlCol="0" anchor="ctr"/>
          <a:lstStyle/>
          <a:p>
            <a:pPr indent="0" marL="0">
              <a:buNone/>
            </a:pPr>
            <a:r>
              <a:rPr lang="en-US" sz="3000" b="1" dirty="0">
                <a:solidFill>
                  <a:srgbClr val="C8102E"/>
                </a:solidFill>
                <a:latin typeface="Cambria" pitchFamily="34" charset="0"/>
                <a:ea typeface="Cambria" pitchFamily="34" charset="-122"/>
                <a:cs typeface="Cambria" pitchFamily="34" charset="-120"/>
              </a:rPr>
              <a:t>2</a:t>
            </a:r>
            <a:endParaRPr lang="en-US" sz="3000" dirty="0"/>
          </a:p>
        </p:txBody>
      </p:sp>
      <p:sp>
        <p:nvSpPr>
          <p:cNvPr id="15" name="Text 13"/>
          <p:cNvSpPr/>
          <p:nvPr/>
        </p:nvSpPr>
        <p:spPr>
          <a:xfrm>
            <a:off x="9235440" y="2926080"/>
            <a:ext cx="2240280" cy="640080"/>
          </a:xfrm>
          <a:prstGeom prst="rect">
            <a:avLst/>
          </a:prstGeom>
          <a:noFill/>
          <a:ln/>
        </p:spPr>
        <p:txBody>
          <a:bodyPr wrap="square" lIns="0" tIns="0" rIns="0" bIns="0" rtlCol="0" anchor="t"/>
          <a:lstStyle/>
          <a:p>
            <a:pPr indent="0" marL="0">
              <a:buNone/>
            </a:pPr>
            <a:r>
              <a:rPr lang="en-US" sz="1250" dirty="0">
                <a:solidFill>
                  <a:srgbClr val="15243B"/>
                </a:solidFill>
                <a:latin typeface="Calibri" pitchFamily="34" charset="0"/>
                <a:ea typeface="Calibri" pitchFamily="34" charset="-122"/>
                <a:cs typeface="Calibri" pitchFamily="34" charset="-120"/>
              </a:rPr>
              <a:t>parallel trials: CAS vs. medical; CEA vs. medical</a:t>
            </a:r>
            <a:endParaRPr lang="en-US" sz="1250" dirty="0"/>
          </a:p>
        </p:txBody>
      </p:sp>
      <p:sp>
        <p:nvSpPr>
          <p:cNvPr id="16" name="Shape 14"/>
          <p:cNvSpPr/>
          <p:nvPr/>
        </p:nvSpPr>
        <p:spPr>
          <a:xfrm>
            <a:off x="548640" y="3931920"/>
            <a:ext cx="11064240" cy="2011680"/>
          </a:xfrm>
          <a:prstGeom prst="roundRect">
            <a:avLst>
              <a:gd name="adj" fmla="val 4545"/>
            </a:avLst>
          </a:prstGeom>
          <a:solidFill>
            <a:srgbClr val="15243B"/>
          </a:solidFill>
          <a:ln/>
        </p:spPr>
      </p:sp>
      <p:sp>
        <p:nvSpPr>
          <p:cNvPr id="17" name="Text 15"/>
          <p:cNvSpPr/>
          <p:nvPr/>
        </p:nvSpPr>
        <p:spPr>
          <a:xfrm>
            <a:off x="868680" y="4114800"/>
            <a:ext cx="10424160" cy="365760"/>
          </a:xfrm>
          <a:prstGeom prst="rect">
            <a:avLst/>
          </a:prstGeom>
          <a:noFill/>
          <a:ln/>
        </p:spPr>
        <p:txBody>
          <a:bodyPr wrap="square" lIns="0" tIns="0" rIns="0" bIns="0" rtlCol="0" anchor="ctr"/>
          <a:lstStyle/>
          <a:p>
            <a:pPr indent="0" marL="0">
              <a:buNone/>
            </a:pPr>
            <a:r>
              <a:rPr lang="en-US" sz="1200" b="1" spc="150" kern="0" dirty="0">
                <a:solidFill>
                  <a:srgbClr val="9FB3D6"/>
                </a:solidFill>
                <a:latin typeface="Calibri" pitchFamily="34" charset="0"/>
                <a:ea typeface="Calibri" pitchFamily="34" charset="-122"/>
                <a:cs typeface="Calibri" pitchFamily="34" charset="-120"/>
              </a:rPr>
              <a:t>THE DESIGN DETAIL THAT MATTERS MOST</a:t>
            </a:r>
            <a:endParaRPr lang="en-US" sz="1200" dirty="0"/>
          </a:p>
        </p:txBody>
      </p:sp>
      <p:sp>
        <p:nvSpPr>
          <p:cNvPr id="18" name="Text 16"/>
          <p:cNvSpPr/>
          <p:nvPr/>
        </p:nvSpPr>
        <p:spPr>
          <a:xfrm>
            <a:off x="868680" y="4526280"/>
            <a:ext cx="10424160" cy="1325880"/>
          </a:xfrm>
          <a:prstGeom prst="rect">
            <a:avLst/>
          </a:prstGeom>
          <a:noFill/>
          <a:ln/>
        </p:spPr>
        <p:txBody>
          <a:bodyPr wrap="square" lIns="0" tIns="0" rIns="0" bIns="0" rtlCol="0" anchor="t"/>
          <a:lstStyle/>
          <a:p>
            <a:pPr indent="0" marL="0">
              <a:lnSpc>
                <a:spcPct val="115000"/>
              </a:lnSpc>
              <a:buNone/>
            </a:pPr>
            <a:r>
              <a:rPr lang="en-US" sz="1600" b="1" dirty="0">
                <a:solidFill>
                  <a:srgbClr val="FFFFFF"/>
                </a:solidFill>
                <a:latin typeface="Calibri" pitchFamily="34" charset="0"/>
                <a:ea typeface="Calibri" pitchFamily="34" charset="-122"/>
                <a:cs typeface="Calibri" pitchFamily="34" charset="-120"/>
              </a:rPr>
              <a:t>Every arm — including the medical-therapy-alone control — received the same aggressive, third-party-monitored risk factor management and lifestyle coaching. </a:t>
            </a:r>
            <a:pPr indent="0" marL="0">
              <a:lnSpc>
                <a:spcPct val="115000"/>
              </a:lnSpc>
              <a:buNone/>
            </a:pPr>
            <a:r>
              <a:rPr lang="en-US" sz="1600" dirty="0">
                <a:solidFill>
                  <a:srgbClr val="CADCFC"/>
                </a:solidFill>
                <a:latin typeface="Calibri" pitchFamily="34" charset="0"/>
                <a:ea typeface="Calibri" pitchFamily="34" charset="-122"/>
                <a:cs typeface="Calibri" pitchFamily="34" charset="-120"/>
              </a:rPr>
              <a:t>This wasn't revascularization vs. a strawman control. It was revascularization vs. the best medical therapy modern medicine can deliver, and revascularization still won.</a:t>
            </a:r>
            <a:endParaRPr lang="en-US" sz="1600" dirty="0"/>
          </a:p>
        </p:txBody>
      </p:sp>
      <p:sp>
        <p:nvSpPr>
          <p:cNvPr id="19" name="Text 17"/>
          <p:cNvSpPr/>
          <p:nvPr/>
        </p:nvSpPr>
        <p:spPr>
          <a:xfrm>
            <a:off x="548640" y="6355080"/>
            <a:ext cx="9601200" cy="320040"/>
          </a:xfrm>
          <a:prstGeom prst="rect">
            <a:avLst/>
          </a:prstGeom>
          <a:noFill/>
          <a:ln/>
        </p:spPr>
        <p:txBody>
          <a:bodyPr wrap="square" lIns="0" tIns="0" rIns="0" bIns="0" rtlCol="0" anchor="ctr"/>
          <a:lstStyle/>
          <a:p>
            <a:pPr indent="0" marL="0">
              <a:buNone/>
            </a:pPr>
            <a:r>
              <a:rPr lang="en-US" sz="950" i="1" dirty="0">
                <a:solidFill>
                  <a:srgbClr val="8695AC"/>
                </a:solidFill>
                <a:latin typeface="Calibri" pitchFamily="34" charset="0"/>
                <a:ea typeface="Calibri" pitchFamily="34" charset="-122"/>
                <a:cs typeface="Calibri" pitchFamily="34" charset="-120"/>
              </a:rPr>
              <a:t>Source: Brott TG, Howard G, Lal BK, et al. N Engl J Med. Published online Nov 21, 2025. doi:10.1056/NEJMoa2508800.</a:t>
            </a:r>
            <a:endParaRPr lang="en-US" sz="950" dirty="0"/>
          </a:p>
        </p:txBody>
      </p:sp>
      <p:sp>
        <p:nvSpPr>
          <p:cNvPr id="20" name="Text 18"/>
          <p:cNvSpPr/>
          <p:nvPr/>
        </p:nvSpPr>
        <p:spPr>
          <a:xfrm>
            <a:off x="11365992" y="6400800"/>
            <a:ext cx="548640" cy="274320"/>
          </a:xfrm>
          <a:prstGeom prst="rect">
            <a:avLst/>
          </a:prstGeom>
          <a:noFill/>
          <a:ln/>
        </p:spPr>
        <p:txBody>
          <a:bodyPr wrap="square" lIns="0" tIns="0" rIns="0" bIns="0" rtlCol="0" anchor="ctr"/>
          <a:lstStyle/>
          <a:p>
            <a:pPr algn="r" indent="0" marL="0">
              <a:buNone/>
            </a:pPr>
            <a:r>
              <a:rPr lang="en-US" sz="1000" dirty="0">
                <a:solidFill>
                  <a:srgbClr val="8695AC"/>
                </a:solidFill>
                <a:latin typeface="Calibri" pitchFamily="34" charset="0"/>
                <a:ea typeface="Calibri" pitchFamily="34" charset="-122"/>
                <a:cs typeface="Calibri" pitchFamily="34" charset="-120"/>
              </a:rPr>
              <a:t>06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5243B"/>
        </a:solidFill>
      </p:bgPr>
    </p:bg>
    <p:spTree>
      <p:nvGrpSpPr>
        <p:cNvPr id="1" name=""/>
        <p:cNvGrpSpPr/>
        <p:nvPr/>
      </p:nvGrpSpPr>
      <p:grpSpPr>
        <a:xfrm>
          <a:off x="0" y="0"/>
          <a:ext cx="0" cy="0"/>
          <a:chOff x="0" y="0"/>
          <a:chExt cx="0" cy="0"/>
        </a:xfrm>
      </p:grpSpPr>
      <p:sp>
        <p:nvSpPr>
          <p:cNvPr id="2" name="Shape 0"/>
          <p:cNvSpPr/>
          <p:nvPr/>
        </p:nvSpPr>
        <p:spPr>
          <a:xfrm>
            <a:off x="-1828800" y="4114800"/>
            <a:ext cx="5486400" cy="5486400"/>
          </a:xfrm>
          <a:prstGeom prst="ellipse">
            <a:avLst/>
          </a:prstGeom>
          <a:solidFill>
            <a:srgbClr val="1F3557"/>
          </a:solidFill>
          <a:ln/>
        </p:spPr>
      </p:sp>
      <p:sp>
        <p:nvSpPr>
          <p:cNvPr id="3" name="Text 1"/>
          <p:cNvSpPr/>
          <p:nvPr/>
        </p:nvSpPr>
        <p:spPr>
          <a:xfrm>
            <a:off x="548640" y="457200"/>
            <a:ext cx="7315200" cy="365760"/>
          </a:xfrm>
          <a:prstGeom prst="rect">
            <a:avLst/>
          </a:prstGeom>
          <a:noFill/>
          <a:ln/>
        </p:spPr>
        <p:txBody>
          <a:bodyPr wrap="square" lIns="0" tIns="0" rIns="0" bIns="0" rtlCol="0" anchor="ctr"/>
          <a:lstStyle/>
          <a:p>
            <a:pPr indent="0" marL="0">
              <a:buNone/>
            </a:pPr>
            <a:r>
              <a:rPr lang="en-US" sz="1300" b="1" spc="200" kern="0" dirty="0">
                <a:solidFill>
                  <a:srgbClr val="FF6B7F"/>
                </a:solidFill>
                <a:latin typeface="Calibri" pitchFamily="34" charset="0"/>
                <a:ea typeface="Calibri" pitchFamily="34" charset="-122"/>
                <a:cs typeface="Calibri" pitchFamily="34" charset="-120"/>
              </a:rPr>
              <a:t>THE VERDICT</a:t>
            </a:r>
            <a:endParaRPr lang="en-US" sz="1300" dirty="0"/>
          </a:p>
        </p:txBody>
      </p:sp>
      <p:sp>
        <p:nvSpPr>
          <p:cNvPr id="4" name="Text 2"/>
          <p:cNvSpPr/>
          <p:nvPr/>
        </p:nvSpPr>
        <p:spPr>
          <a:xfrm>
            <a:off x="548640" y="822960"/>
            <a:ext cx="1005840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Stenting Won. Clearly.</a:t>
            </a:r>
            <a:endParaRPr lang="en-US" sz="3800" dirty="0"/>
          </a:p>
        </p:txBody>
      </p:sp>
      <p:sp>
        <p:nvSpPr>
          <p:cNvPr id="5" name="Text 3"/>
          <p:cNvSpPr/>
          <p:nvPr/>
        </p:nvSpPr>
        <p:spPr>
          <a:xfrm>
            <a:off x="548640" y="1554480"/>
            <a:ext cx="9601200" cy="457200"/>
          </a:xfrm>
          <a:prstGeom prst="rect">
            <a:avLst/>
          </a:prstGeom>
          <a:noFill/>
          <a:ln/>
        </p:spPr>
        <p:txBody>
          <a:bodyPr wrap="square" lIns="0" tIns="0" rIns="0" bIns="0" rtlCol="0" anchor="ctr"/>
          <a:lstStyle/>
          <a:p>
            <a:pPr indent="0" marL="0">
              <a:buNone/>
            </a:pPr>
            <a:r>
              <a:rPr lang="en-US" sz="1500" dirty="0">
                <a:solidFill>
                  <a:srgbClr val="CADCFC"/>
                </a:solidFill>
                <a:latin typeface="Calibri" pitchFamily="34" charset="0"/>
                <a:ea typeface="Calibri" pitchFamily="34" charset="-122"/>
                <a:cs typeface="Calibri" pitchFamily="34" charset="-120"/>
              </a:rPr>
              <a:t>Carotid artery stenting + intensive medical therapy vs. intensive medical therapy alone</a:t>
            </a:r>
            <a:endParaRPr lang="en-US" sz="1500" dirty="0"/>
          </a:p>
        </p:txBody>
      </p:sp>
      <p:sp>
        <p:nvSpPr>
          <p:cNvPr id="6" name="Shape 4"/>
          <p:cNvSpPr/>
          <p:nvPr/>
        </p:nvSpPr>
        <p:spPr>
          <a:xfrm>
            <a:off x="548640" y="2468880"/>
            <a:ext cx="3474720" cy="3108960"/>
          </a:xfrm>
          <a:prstGeom prst="roundRect">
            <a:avLst>
              <a:gd name="adj" fmla="val 2941"/>
            </a:avLst>
          </a:prstGeom>
          <a:solidFill>
            <a:srgbClr val="1F3557"/>
          </a:solidFill>
          <a:ln/>
        </p:spPr>
      </p:sp>
      <p:sp>
        <p:nvSpPr>
          <p:cNvPr id="7" name="Text 5"/>
          <p:cNvSpPr/>
          <p:nvPr/>
        </p:nvSpPr>
        <p:spPr>
          <a:xfrm>
            <a:off x="777240" y="2788920"/>
            <a:ext cx="3017520" cy="1051560"/>
          </a:xfrm>
          <a:prstGeom prst="rect">
            <a:avLst/>
          </a:prstGeom>
          <a:noFill/>
          <a:ln/>
        </p:spPr>
        <p:txBody>
          <a:bodyPr wrap="square" lIns="0" tIns="0" rIns="0" bIns="0" rtlCol="0" anchor="ctr"/>
          <a:lstStyle/>
          <a:p>
            <a:pPr indent="0" marL="0">
              <a:buNone/>
            </a:pPr>
            <a:r>
              <a:rPr lang="en-US" sz="5000" b="1" dirty="0">
                <a:solidFill>
                  <a:srgbClr val="FF6B7F"/>
                </a:solidFill>
                <a:latin typeface="Cambria" pitchFamily="34" charset="0"/>
                <a:ea typeface="Cambria" pitchFamily="34" charset="-122"/>
                <a:cs typeface="Cambria" pitchFamily="34" charset="-120"/>
              </a:rPr>
              <a:t>3.2%</a:t>
            </a:r>
            <a:endParaRPr lang="en-US" sz="5000" dirty="0"/>
          </a:p>
        </p:txBody>
      </p:sp>
      <p:sp>
        <p:nvSpPr>
          <p:cNvPr id="8" name="Text 6"/>
          <p:cNvSpPr/>
          <p:nvPr/>
        </p:nvSpPr>
        <p:spPr>
          <a:xfrm>
            <a:off x="777240" y="3840480"/>
            <a:ext cx="3017520" cy="914400"/>
          </a:xfrm>
          <a:prstGeom prst="rect">
            <a:avLst/>
          </a:prstGeom>
          <a:noFill/>
          <a:ln/>
        </p:spPr>
        <p:txBody>
          <a:bodyPr wrap="square" lIns="0" tIns="0" rIns="0" bIns="0" rtlCol="0" anchor="t"/>
          <a:lstStyle/>
          <a:p>
            <a:pPr indent="0" marL="0">
              <a:buNone/>
            </a:pPr>
            <a:r>
              <a:rPr lang="en-US" sz="1500" b="1" dirty="0">
                <a:solidFill>
                  <a:srgbClr val="FFFFFF"/>
                </a:solidFill>
                <a:latin typeface="Calibri" pitchFamily="34" charset="0"/>
                <a:ea typeface="Calibri" pitchFamily="34" charset="-122"/>
                <a:cs typeface="Calibri" pitchFamily="34" charset="-120"/>
              </a:rPr>
              <a:t>Absolute risk difference in stroke</a:t>
            </a:r>
            <a:endParaRPr lang="en-US" sz="1500" dirty="0"/>
          </a:p>
        </p:txBody>
      </p:sp>
      <p:sp>
        <p:nvSpPr>
          <p:cNvPr id="9" name="Text 7"/>
          <p:cNvSpPr/>
          <p:nvPr/>
        </p:nvSpPr>
        <p:spPr>
          <a:xfrm>
            <a:off x="777240" y="4754880"/>
            <a:ext cx="3017520" cy="640080"/>
          </a:xfrm>
          <a:prstGeom prst="rect">
            <a:avLst/>
          </a:prstGeom>
          <a:noFill/>
          <a:ln/>
        </p:spPr>
        <p:txBody>
          <a:bodyPr wrap="square" lIns="0" tIns="0" rIns="0" bIns="0" rtlCol="0" anchor="t"/>
          <a:lstStyle/>
          <a:p>
            <a:pPr indent="0" marL="0">
              <a:buNone/>
            </a:pPr>
            <a:r>
              <a:rPr lang="en-US" sz="1100" i="1" dirty="0">
                <a:solidFill>
                  <a:srgbClr val="9FB3D6"/>
                </a:solidFill>
                <a:latin typeface="Calibri" pitchFamily="34" charset="0"/>
                <a:ea typeface="Calibri" pitchFamily="34" charset="-122"/>
                <a:cs typeface="Calibri" pitchFamily="34" charset="-120"/>
              </a:rPr>
              <a:t>95% CI 0.6–5.9, p=0.016</a:t>
            </a:r>
            <a:endParaRPr lang="en-US" sz="1100" dirty="0"/>
          </a:p>
        </p:txBody>
      </p:sp>
      <p:sp>
        <p:nvSpPr>
          <p:cNvPr id="10" name="Shape 8"/>
          <p:cNvSpPr/>
          <p:nvPr/>
        </p:nvSpPr>
        <p:spPr>
          <a:xfrm>
            <a:off x="4343400" y="2468880"/>
            <a:ext cx="3474720" cy="3108960"/>
          </a:xfrm>
          <a:prstGeom prst="roundRect">
            <a:avLst>
              <a:gd name="adj" fmla="val 2941"/>
            </a:avLst>
          </a:prstGeom>
          <a:solidFill>
            <a:srgbClr val="1F3557"/>
          </a:solidFill>
          <a:ln/>
        </p:spPr>
      </p:sp>
      <p:sp>
        <p:nvSpPr>
          <p:cNvPr id="11" name="Text 9"/>
          <p:cNvSpPr/>
          <p:nvPr/>
        </p:nvSpPr>
        <p:spPr>
          <a:xfrm>
            <a:off x="4572000" y="2788920"/>
            <a:ext cx="3017520" cy="1051560"/>
          </a:xfrm>
          <a:prstGeom prst="rect">
            <a:avLst/>
          </a:prstGeom>
          <a:noFill/>
          <a:ln/>
        </p:spPr>
        <p:txBody>
          <a:bodyPr wrap="square" lIns="0" tIns="0" rIns="0" bIns="0" rtlCol="0" anchor="ctr"/>
          <a:lstStyle/>
          <a:p>
            <a:pPr indent="0" marL="0">
              <a:buNone/>
            </a:pPr>
            <a:r>
              <a:rPr lang="en-US" sz="5000" b="1" dirty="0">
                <a:solidFill>
                  <a:srgbClr val="FF6B7F"/>
                </a:solidFill>
                <a:latin typeface="Cambria" pitchFamily="34" charset="0"/>
                <a:ea typeface="Cambria" pitchFamily="34" charset="-122"/>
                <a:cs typeface="Cambria" pitchFamily="34" charset="-120"/>
              </a:rPr>
              <a:t>2.13x</a:t>
            </a:r>
            <a:endParaRPr lang="en-US" sz="5000" dirty="0"/>
          </a:p>
        </p:txBody>
      </p:sp>
      <p:sp>
        <p:nvSpPr>
          <p:cNvPr id="12" name="Text 10"/>
          <p:cNvSpPr/>
          <p:nvPr/>
        </p:nvSpPr>
        <p:spPr>
          <a:xfrm>
            <a:off x="4572000" y="3840480"/>
            <a:ext cx="3017520" cy="914400"/>
          </a:xfrm>
          <a:prstGeom prst="rect">
            <a:avLst/>
          </a:prstGeom>
          <a:noFill/>
          <a:ln/>
        </p:spPr>
        <p:txBody>
          <a:bodyPr wrap="square" lIns="0" tIns="0" rIns="0" bIns="0" rtlCol="0" anchor="t"/>
          <a:lstStyle/>
          <a:p>
            <a:pPr indent="0" marL="0">
              <a:buNone/>
            </a:pPr>
            <a:r>
              <a:rPr lang="en-US" sz="1500" b="1" dirty="0">
                <a:solidFill>
                  <a:srgbClr val="FFFFFF"/>
                </a:solidFill>
                <a:latin typeface="Calibri" pitchFamily="34" charset="0"/>
                <a:ea typeface="Calibri" pitchFamily="34" charset="-122"/>
                <a:cs typeface="Calibri" pitchFamily="34" charset="-120"/>
              </a:rPr>
              <a:t>Relative risk reduction favoring CAS</a:t>
            </a:r>
            <a:endParaRPr lang="en-US" sz="1500" dirty="0"/>
          </a:p>
        </p:txBody>
      </p:sp>
      <p:sp>
        <p:nvSpPr>
          <p:cNvPr id="13" name="Text 11"/>
          <p:cNvSpPr/>
          <p:nvPr/>
        </p:nvSpPr>
        <p:spPr>
          <a:xfrm>
            <a:off x="4572000" y="4754880"/>
            <a:ext cx="3017520" cy="640080"/>
          </a:xfrm>
          <a:prstGeom prst="rect">
            <a:avLst/>
          </a:prstGeom>
          <a:noFill/>
          <a:ln/>
        </p:spPr>
        <p:txBody>
          <a:bodyPr wrap="square" lIns="0" tIns="0" rIns="0" bIns="0" rtlCol="0" anchor="t"/>
          <a:lstStyle/>
          <a:p>
            <a:pPr indent="0" marL="0">
              <a:buNone/>
            </a:pPr>
            <a:r>
              <a:rPr lang="en-US" sz="1100" i="1" dirty="0">
                <a:solidFill>
                  <a:srgbClr val="9FB3D6"/>
                </a:solidFill>
                <a:latin typeface="Calibri" pitchFamily="34" charset="0"/>
                <a:ea typeface="Calibri" pitchFamily="34" charset="-122"/>
                <a:cs typeface="Calibri" pitchFamily="34" charset="-120"/>
              </a:rPr>
              <a:t>95% CI 1.15–4.39</a:t>
            </a:r>
            <a:endParaRPr lang="en-US" sz="1100" dirty="0"/>
          </a:p>
        </p:txBody>
      </p:sp>
      <p:sp>
        <p:nvSpPr>
          <p:cNvPr id="14" name="Shape 12"/>
          <p:cNvSpPr/>
          <p:nvPr/>
        </p:nvSpPr>
        <p:spPr>
          <a:xfrm>
            <a:off x="8138160" y="2468880"/>
            <a:ext cx="3474720" cy="3108960"/>
          </a:xfrm>
          <a:prstGeom prst="roundRect">
            <a:avLst>
              <a:gd name="adj" fmla="val 2941"/>
            </a:avLst>
          </a:prstGeom>
          <a:solidFill>
            <a:srgbClr val="1F3557"/>
          </a:solidFill>
          <a:ln/>
        </p:spPr>
      </p:sp>
      <p:sp>
        <p:nvSpPr>
          <p:cNvPr id="15" name="Text 13"/>
          <p:cNvSpPr/>
          <p:nvPr/>
        </p:nvSpPr>
        <p:spPr>
          <a:xfrm>
            <a:off x="8366760" y="2788920"/>
            <a:ext cx="3017520" cy="1051560"/>
          </a:xfrm>
          <a:prstGeom prst="rect">
            <a:avLst/>
          </a:prstGeom>
          <a:noFill/>
          <a:ln/>
        </p:spPr>
        <p:txBody>
          <a:bodyPr wrap="square" lIns="0" tIns="0" rIns="0" bIns="0" rtlCol="0" anchor="ctr"/>
          <a:lstStyle/>
          <a:p>
            <a:pPr indent="0" marL="0">
              <a:buNone/>
            </a:pPr>
            <a:r>
              <a:rPr lang="en-US" sz="5000" b="1" dirty="0">
                <a:solidFill>
                  <a:srgbClr val="FF6B7F"/>
                </a:solidFill>
                <a:latin typeface="Cambria" pitchFamily="34" charset="0"/>
                <a:ea typeface="Cambria" pitchFamily="34" charset="-122"/>
                <a:cs typeface="Cambria" pitchFamily="34" charset="-120"/>
              </a:rPr>
              <a:t>31</a:t>
            </a:r>
            <a:endParaRPr lang="en-US" sz="5000" dirty="0"/>
          </a:p>
        </p:txBody>
      </p:sp>
      <p:sp>
        <p:nvSpPr>
          <p:cNvPr id="16" name="Text 14"/>
          <p:cNvSpPr/>
          <p:nvPr/>
        </p:nvSpPr>
        <p:spPr>
          <a:xfrm>
            <a:off x="8366760" y="3840480"/>
            <a:ext cx="3017520" cy="914400"/>
          </a:xfrm>
          <a:prstGeom prst="rect">
            <a:avLst/>
          </a:prstGeom>
          <a:noFill/>
          <a:ln/>
        </p:spPr>
        <p:txBody>
          <a:bodyPr wrap="square" lIns="0" tIns="0" rIns="0" bIns="0" rtlCol="0" anchor="t"/>
          <a:lstStyle/>
          <a:p>
            <a:pPr indent="0" marL="0">
              <a:buNone/>
            </a:pPr>
            <a:r>
              <a:rPr lang="en-US" sz="1500" b="1" dirty="0">
                <a:solidFill>
                  <a:srgbClr val="FFFFFF"/>
                </a:solidFill>
                <a:latin typeface="Calibri" pitchFamily="34" charset="0"/>
                <a:ea typeface="Calibri" pitchFamily="34" charset="-122"/>
                <a:cs typeface="Calibri" pitchFamily="34" charset="-120"/>
              </a:rPr>
              <a:t>Number needed to treat at 4 years</a:t>
            </a:r>
            <a:endParaRPr lang="en-US" sz="1500" dirty="0"/>
          </a:p>
        </p:txBody>
      </p:sp>
      <p:sp>
        <p:nvSpPr>
          <p:cNvPr id="17" name="Text 15"/>
          <p:cNvSpPr/>
          <p:nvPr/>
        </p:nvSpPr>
        <p:spPr>
          <a:xfrm>
            <a:off x="8366760" y="4754880"/>
            <a:ext cx="3017520" cy="640080"/>
          </a:xfrm>
          <a:prstGeom prst="rect">
            <a:avLst/>
          </a:prstGeom>
          <a:noFill/>
          <a:ln/>
        </p:spPr>
        <p:txBody>
          <a:bodyPr wrap="square" lIns="0" tIns="0" rIns="0" bIns="0" rtlCol="0" anchor="t"/>
          <a:lstStyle/>
          <a:p>
            <a:pPr indent="0" marL="0">
              <a:buNone/>
            </a:pPr>
            <a:r>
              <a:rPr lang="en-US" sz="1100" i="1" dirty="0">
                <a:solidFill>
                  <a:srgbClr val="9FB3D6"/>
                </a:solidFill>
                <a:latin typeface="Calibri" pitchFamily="34" charset="0"/>
                <a:ea typeface="Calibri" pitchFamily="34" charset="-122"/>
                <a:cs typeface="Calibri" pitchFamily="34" charset="-120"/>
              </a:rPr>
              <a:t>and falling as curves diverge further</a:t>
            </a:r>
            <a:endParaRPr lang="en-US" sz="1100" dirty="0"/>
          </a:p>
        </p:txBody>
      </p:sp>
      <p:sp>
        <p:nvSpPr>
          <p:cNvPr id="18" name="Text 16"/>
          <p:cNvSpPr/>
          <p:nvPr/>
        </p:nvSpPr>
        <p:spPr>
          <a:xfrm>
            <a:off x="548640" y="6355080"/>
            <a:ext cx="9601200" cy="320040"/>
          </a:xfrm>
          <a:prstGeom prst="rect">
            <a:avLst/>
          </a:prstGeom>
          <a:noFill/>
          <a:ln/>
        </p:spPr>
        <p:txBody>
          <a:bodyPr wrap="square" lIns="0" tIns="0" rIns="0" bIns="0" rtlCol="0" anchor="ctr"/>
          <a:lstStyle/>
          <a:p>
            <a:pPr indent="0" marL="0">
              <a:buNone/>
            </a:pPr>
            <a:r>
              <a:rPr lang="en-US" sz="950" i="1" dirty="0">
                <a:solidFill>
                  <a:srgbClr val="6E82A6"/>
                </a:solidFill>
                <a:latin typeface="Calibri" pitchFamily="34" charset="0"/>
                <a:ea typeface="Calibri" pitchFamily="34" charset="-122"/>
                <a:cs typeface="Calibri" pitchFamily="34" charset="-120"/>
              </a:rPr>
              <a:t>Source: Brott TG, et al. NEJM, Nov 21, 2025. CAS + medical therapy vs. medical therapy alone.</a:t>
            </a:r>
            <a:endParaRPr lang="en-US" sz="950" dirty="0"/>
          </a:p>
        </p:txBody>
      </p:sp>
      <p:sp>
        <p:nvSpPr>
          <p:cNvPr id="19" name="Text 17"/>
          <p:cNvSpPr/>
          <p:nvPr/>
        </p:nvSpPr>
        <p:spPr>
          <a:xfrm>
            <a:off x="11365992" y="6400800"/>
            <a:ext cx="548640" cy="274320"/>
          </a:xfrm>
          <a:prstGeom prst="rect">
            <a:avLst/>
          </a:prstGeom>
          <a:noFill/>
          <a:ln/>
        </p:spPr>
        <p:txBody>
          <a:bodyPr wrap="square" lIns="0" tIns="0" rIns="0" bIns="0" rtlCol="0" anchor="ctr"/>
          <a:lstStyle/>
          <a:p>
            <a:pPr algn="r" indent="0" marL="0">
              <a:buNone/>
            </a:pPr>
            <a:r>
              <a:rPr lang="en-US" sz="1000" dirty="0">
                <a:solidFill>
                  <a:srgbClr val="8695AC"/>
                </a:solidFill>
                <a:latin typeface="Calibri" pitchFamily="34" charset="0"/>
                <a:ea typeface="Calibri" pitchFamily="34" charset="-122"/>
                <a:cs typeface="Calibri" pitchFamily="34" charset="-120"/>
              </a:rPr>
              <a:t>07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7315200" cy="365760"/>
          </a:xfrm>
          <a:prstGeom prst="rect">
            <a:avLst/>
          </a:prstGeom>
          <a:noFill/>
          <a:ln/>
        </p:spPr>
        <p:txBody>
          <a:bodyPr wrap="square" lIns="0" tIns="0" rIns="0" bIns="0" rtlCol="0" anchor="ctr"/>
          <a:lstStyle/>
          <a:p>
            <a:pPr indent="0" marL="0">
              <a:buNone/>
            </a:pPr>
            <a:r>
              <a:rPr lang="en-US" sz="1300" b="1" spc="200" kern="0" dirty="0">
                <a:solidFill>
                  <a:srgbClr val="C8102E"/>
                </a:solidFill>
                <a:latin typeface="Calibri" pitchFamily="34" charset="0"/>
                <a:ea typeface="Calibri" pitchFamily="34" charset="-122"/>
                <a:cs typeface="Calibri" pitchFamily="34" charset="-120"/>
              </a:rPr>
              <a:t>ADDRESSING IT HEAD-ON</a:t>
            </a:r>
            <a:endParaRPr lang="en-US" sz="1300" dirty="0"/>
          </a:p>
        </p:txBody>
      </p:sp>
      <p:sp>
        <p:nvSpPr>
          <p:cNvPr id="3" name="Text 1"/>
          <p:cNvSpPr/>
          <p:nvPr/>
        </p:nvSpPr>
        <p:spPr>
          <a:xfrm>
            <a:off x="548640" y="822960"/>
            <a:ext cx="10789920" cy="1005840"/>
          </a:xfrm>
          <a:prstGeom prst="rect">
            <a:avLst/>
          </a:prstGeom>
          <a:noFill/>
          <a:ln/>
        </p:spPr>
        <p:txBody>
          <a:bodyPr wrap="square" lIns="0" tIns="0" rIns="0" bIns="0" rtlCol="0" anchor="ctr"/>
          <a:lstStyle/>
          <a:p>
            <a:pPr indent="0" marL="0">
              <a:buNone/>
            </a:pPr>
            <a:r>
              <a:rPr lang="en-US" sz="3200" b="1" dirty="0">
                <a:solidFill>
                  <a:srgbClr val="15243B"/>
                </a:solidFill>
                <a:latin typeface="Cambria" pitchFamily="34" charset="0"/>
                <a:ea typeface="Cambria" pitchFamily="34" charset="-122"/>
                <a:cs typeface="Cambria" pitchFamily="34" charset="-120"/>
              </a:rPr>
              <a:t>What About CEA?</a:t>
            </a:r>
            <a:endParaRPr lang="en-US" sz="3200" dirty="0"/>
          </a:p>
        </p:txBody>
      </p:sp>
      <p:sp>
        <p:nvSpPr>
          <p:cNvPr id="4" name="Text 2"/>
          <p:cNvSpPr/>
          <p:nvPr/>
        </p:nvSpPr>
        <p:spPr>
          <a:xfrm>
            <a:off x="548640" y="1600200"/>
            <a:ext cx="10607040" cy="548640"/>
          </a:xfrm>
          <a:prstGeom prst="rect">
            <a:avLst/>
          </a:prstGeom>
          <a:noFill/>
          <a:ln/>
        </p:spPr>
        <p:txBody>
          <a:bodyPr wrap="square" lIns="0" tIns="0" rIns="0" bIns="0" rtlCol="0" anchor="ctr"/>
          <a:lstStyle/>
          <a:p>
            <a:pPr indent="0" marL="0">
              <a:buNone/>
            </a:pPr>
            <a:r>
              <a:rPr lang="en-US" sz="1500" dirty="0">
                <a:solidFill>
                  <a:srgbClr val="5B6B85"/>
                </a:solidFill>
                <a:latin typeface="Calibri" pitchFamily="34" charset="0"/>
                <a:ea typeface="Calibri" pitchFamily="34" charset="-122"/>
                <a:cs typeface="Calibri" pitchFamily="34" charset="-120"/>
              </a:rPr>
              <a:t>I won't dodge this: in CREST-2, CEA + medical therapy did not reach statistical significance over medical therapy alone.</a:t>
            </a:r>
            <a:endParaRPr lang="en-US" sz="1500" dirty="0"/>
          </a:p>
        </p:txBody>
      </p:sp>
      <p:sp>
        <p:nvSpPr>
          <p:cNvPr id="5" name="Shape 3"/>
          <p:cNvSpPr/>
          <p:nvPr/>
        </p:nvSpPr>
        <p:spPr>
          <a:xfrm>
            <a:off x="548640" y="2377440"/>
            <a:ext cx="3520440" cy="3200400"/>
          </a:xfrm>
          <a:prstGeom prst="roundRect">
            <a:avLst>
              <a:gd name="adj" fmla="val 2857"/>
            </a:avLst>
          </a:prstGeom>
          <a:solidFill>
            <a:srgbClr val="F0F3F8"/>
          </a:solidFill>
          <a:ln w="12700">
            <a:solidFill>
              <a:srgbClr val="DCE3ED"/>
            </a:solidFill>
            <a:prstDash val="solid"/>
          </a:ln>
        </p:spPr>
      </p:sp>
      <p:sp>
        <p:nvSpPr>
          <p:cNvPr id="6" name="Shape 4"/>
          <p:cNvSpPr/>
          <p:nvPr/>
        </p:nvSpPr>
        <p:spPr>
          <a:xfrm>
            <a:off x="777240" y="2651760"/>
            <a:ext cx="502920" cy="502920"/>
          </a:xfrm>
          <a:prstGeom prst="ellipse">
            <a:avLst/>
          </a:prstGeom>
          <a:solidFill>
            <a:srgbClr val="15243B"/>
          </a:solidFill>
          <a:ln/>
        </p:spPr>
      </p:sp>
      <p:sp>
        <p:nvSpPr>
          <p:cNvPr id="7" name="Text 5"/>
          <p:cNvSpPr/>
          <p:nvPr/>
        </p:nvSpPr>
        <p:spPr>
          <a:xfrm>
            <a:off x="777240" y="2651760"/>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8" name="Text 6"/>
          <p:cNvSpPr/>
          <p:nvPr/>
        </p:nvSpPr>
        <p:spPr>
          <a:xfrm>
            <a:off x="777240" y="3337560"/>
            <a:ext cx="3063240" cy="594360"/>
          </a:xfrm>
          <a:prstGeom prst="rect">
            <a:avLst/>
          </a:prstGeom>
          <a:noFill/>
          <a:ln/>
        </p:spPr>
        <p:txBody>
          <a:bodyPr wrap="square" lIns="0" tIns="0" rIns="0" bIns="0" rtlCol="0" anchor="t"/>
          <a:lstStyle/>
          <a:p>
            <a:pPr indent="0" marL="0">
              <a:buNone/>
            </a:pPr>
            <a:r>
              <a:rPr lang="en-US" sz="1600" b="1" dirty="0">
                <a:solidFill>
                  <a:srgbClr val="15243B"/>
                </a:solidFill>
                <a:latin typeface="Cambria" pitchFamily="34" charset="0"/>
                <a:ea typeface="Cambria" pitchFamily="34" charset="-122"/>
                <a:cs typeface="Cambria" pitchFamily="34" charset="-120"/>
              </a:rPr>
              <a:t>Underpowered by design</a:t>
            </a:r>
            <a:endParaRPr lang="en-US" sz="1600" dirty="0"/>
          </a:p>
        </p:txBody>
      </p:sp>
      <p:sp>
        <p:nvSpPr>
          <p:cNvPr id="9" name="Text 7"/>
          <p:cNvSpPr/>
          <p:nvPr/>
        </p:nvSpPr>
        <p:spPr>
          <a:xfrm>
            <a:off x="777240" y="3886200"/>
            <a:ext cx="3063240" cy="1554480"/>
          </a:xfrm>
          <a:prstGeom prst="rect">
            <a:avLst/>
          </a:prstGeom>
          <a:noFill/>
          <a:ln/>
        </p:spPr>
        <p:txBody>
          <a:bodyPr wrap="square" lIns="0" tIns="0" rIns="0" bIns="0" rtlCol="0" anchor="t"/>
          <a:lstStyle/>
          <a:p>
            <a:pPr indent="0" marL="0">
              <a:lnSpc>
                <a:spcPct val="110000"/>
              </a:lnSpc>
              <a:buNone/>
            </a:pPr>
            <a:r>
              <a:rPr lang="en-US" sz="1200" dirty="0">
                <a:solidFill>
                  <a:srgbClr val="5B6B85"/>
                </a:solidFill>
                <a:latin typeface="Calibri" pitchFamily="34" charset="0"/>
                <a:ea typeface="Calibri" pitchFamily="34" charset="-122"/>
                <a:cs typeface="Calibri" pitchFamily="34" charset="-120"/>
              </a:rPr>
              <a:t>Background medical therapy was aggressive in the CEA comparator too — event rates in both arms were lower than historically modeled, shrinking the statistical margin available to detect a difference.</a:t>
            </a:r>
            <a:endParaRPr lang="en-US" sz="1200" dirty="0"/>
          </a:p>
        </p:txBody>
      </p:sp>
      <p:sp>
        <p:nvSpPr>
          <p:cNvPr id="10" name="Shape 8"/>
          <p:cNvSpPr/>
          <p:nvPr/>
        </p:nvSpPr>
        <p:spPr>
          <a:xfrm>
            <a:off x="4389120" y="2377440"/>
            <a:ext cx="3520440" cy="3200400"/>
          </a:xfrm>
          <a:prstGeom prst="roundRect">
            <a:avLst>
              <a:gd name="adj" fmla="val 2857"/>
            </a:avLst>
          </a:prstGeom>
          <a:solidFill>
            <a:srgbClr val="F0F3F8"/>
          </a:solidFill>
          <a:ln w="12700">
            <a:solidFill>
              <a:srgbClr val="DCE3ED"/>
            </a:solidFill>
            <a:prstDash val="solid"/>
          </a:ln>
        </p:spPr>
      </p:sp>
      <p:sp>
        <p:nvSpPr>
          <p:cNvPr id="11" name="Shape 9"/>
          <p:cNvSpPr/>
          <p:nvPr/>
        </p:nvSpPr>
        <p:spPr>
          <a:xfrm>
            <a:off x="4617720" y="2651760"/>
            <a:ext cx="502920" cy="502920"/>
          </a:xfrm>
          <a:prstGeom prst="ellipse">
            <a:avLst/>
          </a:prstGeom>
          <a:solidFill>
            <a:srgbClr val="15243B"/>
          </a:solidFill>
          <a:ln/>
        </p:spPr>
      </p:sp>
      <p:sp>
        <p:nvSpPr>
          <p:cNvPr id="12" name="Text 10"/>
          <p:cNvSpPr/>
          <p:nvPr/>
        </p:nvSpPr>
        <p:spPr>
          <a:xfrm>
            <a:off x="4617720" y="2651760"/>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13" name="Text 11"/>
          <p:cNvSpPr/>
          <p:nvPr/>
        </p:nvSpPr>
        <p:spPr>
          <a:xfrm>
            <a:off x="4617720" y="3337560"/>
            <a:ext cx="3063240" cy="594360"/>
          </a:xfrm>
          <a:prstGeom prst="rect">
            <a:avLst/>
          </a:prstGeom>
          <a:noFill/>
          <a:ln/>
        </p:spPr>
        <p:txBody>
          <a:bodyPr wrap="square" lIns="0" tIns="0" rIns="0" bIns="0" rtlCol="0" anchor="t"/>
          <a:lstStyle/>
          <a:p>
            <a:pPr indent="0" marL="0">
              <a:buNone/>
            </a:pPr>
            <a:r>
              <a:rPr lang="en-US" sz="1600" b="1" dirty="0">
                <a:solidFill>
                  <a:srgbClr val="15243B"/>
                </a:solidFill>
                <a:latin typeface="Cambria" pitchFamily="34" charset="0"/>
                <a:ea typeface="Cambria" pitchFamily="34" charset="-122"/>
                <a:cs typeface="Cambria" pitchFamily="34" charset="-120"/>
              </a:rPr>
              <a:t>One trial isn't the whole record</a:t>
            </a:r>
            <a:endParaRPr lang="en-US" sz="1600" dirty="0"/>
          </a:p>
        </p:txBody>
      </p:sp>
      <p:sp>
        <p:nvSpPr>
          <p:cNvPr id="14" name="Text 12"/>
          <p:cNvSpPr/>
          <p:nvPr/>
        </p:nvSpPr>
        <p:spPr>
          <a:xfrm>
            <a:off x="4617720" y="3886200"/>
            <a:ext cx="3063240" cy="1554480"/>
          </a:xfrm>
          <a:prstGeom prst="rect">
            <a:avLst/>
          </a:prstGeom>
          <a:noFill/>
          <a:ln/>
        </p:spPr>
        <p:txBody>
          <a:bodyPr wrap="square" lIns="0" tIns="0" rIns="0" bIns="0" rtlCol="0" anchor="t"/>
          <a:lstStyle/>
          <a:p>
            <a:pPr indent="0" marL="0">
              <a:lnSpc>
                <a:spcPct val="110000"/>
              </a:lnSpc>
              <a:buNone/>
            </a:pPr>
            <a:r>
              <a:rPr lang="en-US" sz="1200" dirty="0">
                <a:solidFill>
                  <a:srgbClr val="5B6B85"/>
                </a:solidFill>
                <a:latin typeface="Calibri" pitchFamily="34" charset="0"/>
                <a:ea typeface="Calibri" pitchFamily="34" charset="-122"/>
                <a:cs typeface="Calibri" pitchFamily="34" charset="-120"/>
              </a:rPr>
              <a:t>CEA carries 20+ years of independent Level 1 RCT evidence (ACAS, ACST-1) showing durable benefit — a single non-significant result doesn't erase that record; it sits alongside it.</a:t>
            </a:r>
            <a:endParaRPr lang="en-US" sz="1200" dirty="0"/>
          </a:p>
        </p:txBody>
      </p:sp>
      <p:sp>
        <p:nvSpPr>
          <p:cNvPr id="15" name="Shape 13"/>
          <p:cNvSpPr/>
          <p:nvPr/>
        </p:nvSpPr>
        <p:spPr>
          <a:xfrm>
            <a:off x="8229600" y="2377440"/>
            <a:ext cx="3520440" cy="3200400"/>
          </a:xfrm>
          <a:prstGeom prst="roundRect">
            <a:avLst>
              <a:gd name="adj" fmla="val 2857"/>
            </a:avLst>
          </a:prstGeom>
          <a:solidFill>
            <a:srgbClr val="F0F3F8"/>
          </a:solidFill>
          <a:ln w="12700">
            <a:solidFill>
              <a:srgbClr val="DCE3ED"/>
            </a:solidFill>
            <a:prstDash val="solid"/>
          </a:ln>
        </p:spPr>
      </p:sp>
      <p:sp>
        <p:nvSpPr>
          <p:cNvPr id="16" name="Shape 14"/>
          <p:cNvSpPr/>
          <p:nvPr/>
        </p:nvSpPr>
        <p:spPr>
          <a:xfrm>
            <a:off x="8458200" y="2651760"/>
            <a:ext cx="502920" cy="502920"/>
          </a:xfrm>
          <a:prstGeom prst="ellipse">
            <a:avLst/>
          </a:prstGeom>
          <a:solidFill>
            <a:srgbClr val="15243B"/>
          </a:solidFill>
          <a:ln/>
        </p:spPr>
      </p:sp>
      <p:sp>
        <p:nvSpPr>
          <p:cNvPr id="17" name="Text 15"/>
          <p:cNvSpPr/>
          <p:nvPr/>
        </p:nvSpPr>
        <p:spPr>
          <a:xfrm>
            <a:off x="8458200" y="2651760"/>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3</a:t>
            </a:r>
            <a:endParaRPr lang="en-US" sz="1800" dirty="0"/>
          </a:p>
        </p:txBody>
      </p:sp>
      <p:sp>
        <p:nvSpPr>
          <p:cNvPr id="18" name="Text 16"/>
          <p:cNvSpPr/>
          <p:nvPr/>
        </p:nvSpPr>
        <p:spPr>
          <a:xfrm>
            <a:off x="8458200" y="3337560"/>
            <a:ext cx="3063240" cy="594360"/>
          </a:xfrm>
          <a:prstGeom prst="rect">
            <a:avLst/>
          </a:prstGeom>
          <a:noFill/>
          <a:ln/>
        </p:spPr>
        <p:txBody>
          <a:bodyPr wrap="square" lIns="0" tIns="0" rIns="0" bIns="0" rtlCol="0" anchor="t"/>
          <a:lstStyle/>
          <a:p>
            <a:pPr indent="0" marL="0">
              <a:buNone/>
            </a:pPr>
            <a:r>
              <a:rPr lang="en-US" sz="1600" b="1" dirty="0">
                <a:solidFill>
                  <a:srgbClr val="15243B"/>
                </a:solidFill>
                <a:latin typeface="Cambria" pitchFamily="34" charset="0"/>
                <a:ea typeface="Cambria" pitchFamily="34" charset="-122"/>
                <a:cs typeface="Cambria" pitchFamily="34" charset="-120"/>
              </a:rPr>
              <a:t>Not randomized between procedures</a:t>
            </a:r>
            <a:endParaRPr lang="en-US" sz="1600" dirty="0"/>
          </a:p>
        </p:txBody>
      </p:sp>
      <p:sp>
        <p:nvSpPr>
          <p:cNvPr id="19" name="Text 17"/>
          <p:cNvSpPr/>
          <p:nvPr/>
        </p:nvSpPr>
        <p:spPr>
          <a:xfrm>
            <a:off x="8458200" y="3886200"/>
            <a:ext cx="3063240" cy="1554480"/>
          </a:xfrm>
          <a:prstGeom prst="rect">
            <a:avLst/>
          </a:prstGeom>
          <a:noFill/>
          <a:ln/>
        </p:spPr>
        <p:txBody>
          <a:bodyPr wrap="square" lIns="0" tIns="0" rIns="0" bIns="0" rtlCol="0" anchor="t"/>
          <a:lstStyle/>
          <a:p>
            <a:pPr indent="0" marL="0">
              <a:lnSpc>
                <a:spcPct val="110000"/>
              </a:lnSpc>
              <a:buNone/>
            </a:pPr>
            <a:r>
              <a:rPr lang="en-US" sz="1200" dirty="0">
                <a:solidFill>
                  <a:srgbClr val="5B6B85"/>
                </a:solidFill>
                <a:latin typeface="Calibri" pitchFamily="34" charset="0"/>
                <a:ea typeface="Calibri" pitchFamily="34" charset="-122"/>
                <a:cs typeface="Calibri" pitchFamily="34" charset="-120"/>
              </a:rPr>
              <a:t>CREST-2 never randomized CAS against CEA head-to-head — so this is not evidence that stenting beats surgery, only that the trial found a significant benefit for one revascularization strategy and not (yet) the other.</a:t>
            </a:r>
            <a:endParaRPr lang="en-US" sz="1200" dirty="0"/>
          </a:p>
        </p:txBody>
      </p:sp>
      <p:sp>
        <p:nvSpPr>
          <p:cNvPr id="20" name="Text 18"/>
          <p:cNvSpPr/>
          <p:nvPr/>
        </p:nvSpPr>
        <p:spPr>
          <a:xfrm>
            <a:off x="11365992" y="6400800"/>
            <a:ext cx="548640" cy="274320"/>
          </a:xfrm>
          <a:prstGeom prst="rect">
            <a:avLst/>
          </a:prstGeom>
          <a:noFill/>
          <a:ln/>
        </p:spPr>
        <p:txBody>
          <a:bodyPr wrap="square" lIns="0" tIns="0" rIns="0" bIns="0" rtlCol="0" anchor="ctr"/>
          <a:lstStyle/>
          <a:p>
            <a:pPr algn="r" indent="0" marL="0">
              <a:buNone/>
            </a:pPr>
            <a:r>
              <a:rPr lang="en-US" sz="1000" dirty="0">
                <a:solidFill>
                  <a:srgbClr val="8695AC"/>
                </a:solidFill>
                <a:latin typeface="Calibri" pitchFamily="34" charset="0"/>
                <a:ea typeface="Calibri" pitchFamily="34" charset="-122"/>
                <a:cs typeface="Calibri" pitchFamily="34" charset="-120"/>
              </a:rPr>
              <a:t>08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0F3F8"/>
        </a:solidFill>
      </p:bgPr>
    </p:bg>
    <p:spTree>
      <p:nvGrpSpPr>
        <p:cNvPr id="1" name=""/>
        <p:cNvGrpSpPr/>
        <p:nvPr/>
      </p:nvGrpSpPr>
      <p:grpSpPr>
        <a:xfrm>
          <a:off x="0" y="0"/>
          <a:ext cx="0" cy="0"/>
          <a:chOff x="0" y="0"/>
          <a:chExt cx="0" cy="0"/>
        </a:xfrm>
      </p:grpSpPr>
      <p:sp>
        <p:nvSpPr>
          <p:cNvPr id="2" name="Text 0"/>
          <p:cNvSpPr/>
          <p:nvPr/>
        </p:nvSpPr>
        <p:spPr>
          <a:xfrm>
            <a:off x="548640" y="457200"/>
            <a:ext cx="7315200" cy="365760"/>
          </a:xfrm>
          <a:prstGeom prst="rect">
            <a:avLst/>
          </a:prstGeom>
          <a:noFill/>
          <a:ln/>
        </p:spPr>
        <p:txBody>
          <a:bodyPr wrap="square" lIns="0" tIns="0" rIns="0" bIns="0" rtlCol="0" anchor="ctr"/>
          <a:lstStyle/>
          <a:p>
            <a:pPr indent="0" marL="0">
              <a:buNone/>
            </a:pPr>
            <a:r>
              <a:rPr lang="en-US" sz="1300" b="1" spc="200" kern="0" dirty="0">
                <a:solidFill>
                  <a:srgbClr val="C8102E"/>
                </a:solidFill>
                <a:latin typeface="Calibri" pitchFamily="34" charset="0"/>
                <a:ea typeface="Calibri" pitchFamily="34" charset="-122"/>
                <a:cs typeface="Calibri" pitchFamily="34" charset="-120"/>
              </a:rPr>
              <a:t>PERSPECTIVE</a:t>
            </a:r>
            <a:endParaRPr lang="en-US" sz="1300" dirty="0"/>
          </a:p>
        </p:txBody>
      </p:sp>
      <p:sp>
        <p:nvSpPr>
          <p:cNvPr id="3" name="Text 1"/>
          <p:cNvSpPr/>
          <p:nvPr/>
        </p:nvSpPr>
        <p:spPr>
          <a:xfrm>
            <a:off x="548640" y="822960"/>
            <a:ext cx="10789920" cy="1005840"/>
          </a:xfrm>
          <a:prstGeom prst="rect">
            <a:avLst/>
          </a:prstGeom>
          <a:noFill/>
          <a:ln/>
        </p:spPr>
        <p:txBody>
          <a:bodyPr wrap="square" lIns="0" tIns="0" rIns="0" bIns="0" rtlCol="0" anchor="ctr"/>
          <a:lstStyle/>
          <a:p>
            <a:pPr indent="0" marL="0">
              <a:buNone/>
            </a:pPr>
            <a:r>
              <a:rPr lang="en-US" sz="3200" b="1" dirty="0">
                <a:solidFill>
                  <a:srgbClr val="15243B"/>
                </a:solidFill>
                <a:latin typeface="Cambria" pitchFamily="34" charset="0"/>
                <a:ea typeface="Cambria" pitchFamily="34" charset="-122"/>
                <a:cs typeface="Cambria" pitchFamily="34" charset="-120"/>
              </a:rPr>
              <a:t>We Accept Far Weaker Numbers Every Day</a:t>
            </a:r>
            <a:endParaRPr lang="en-US" sz="3200" dirty="0"/>
          </a:p>
        </p:txBody>
      </p:sp>
      <p:sp>
        <p:nvSpPr>
          <p:cNvPr id="4" name="Text 2"/>
          <p:cNvSpPr/>
          <p:nvPr/>
        </p:nvSpPr>
        <p:spPr>
          <a:xfrm>
            <a:off x="548640" y="1600200"/>
            <a:ext cx="10058400" cy="457200"/>
          </a:xfrm>
          <a:prstGeom prst="rect">
            <a:avLst/>
          </a:prstGeom>
          <a:noFill/>
          <a:ln/>
        </p:spPr>
        <p:txBody>
          <a:bodyPr wrap="square" lIns="0" tIns="0" rIns="0" bIns="0" rtlCol="0" anchor="ctr"/>
          <a:lstStyle/>
          <a:p>
            <a:pPr indent="0" marL="0">
              <a:buNone/>
            </a:pPr>
            <a:r>
              <a:rPr lang="en-US" sz="1400" dirty="0">
                <a:solidFill>
                  <a:srgbClr val="5B6B85"/>
                </a:solidFill>
                <a:latin typeface="Calibri" pitchFamily="34" charset="0"/>
                <a:ea typeface="Calibri" pitchFamily="34" charset="-122"/>
                <a:cs typeface="Calibri" pitchFamily="34" charset="-120"/>
              </a:rPr>
              <a:t>Number needed to treat (NNT) — lower means a therapy prevents more events per patient treated.</a:t>
            </a:r>
            <a:endParaRPr lang="en-US" sz="1400" dirty="0"/>
          </a:p>
        </p:txBody>
      </p:sp>
      <p:graphicFrame>
        <p:nvGraphicFramePr>
          <p:cNvPr id="5" name="Chart 0" descr=""/>
          <p:cNvGraphicFramePr/>
          <p:nvPr/>
        </p:nvGraphicFramePr>
        <p:xfrm>
          <a:off x="548640" y="2194560"/>
          <a:ext cx="11064240" cy="3840480"/>
        </p:xfrm>
        <a:graphic xmlns:a="http://schemas.openxmlformats.org/drawingml/2006/main">
          <a:graphicData uri="http://schemas.openxmlformats.org/drawingml/2006/chart">
            <c:chart xmlns:c="http://schemas.openxmlformats.org/drawingml/2006/chart" r:id="rId1"/>
          </a:graphicData>
        </a:graphic>
      </p:graphicFrame>
      <p:sp>
        <p:nvSpPr>
          <p:cNvPr id="6" name="Text 3"/>
          <p:cNvSpPr/>
          <p:nvPr/>
        </p:nvSpPr>
        <p:spPr>
          <a:xfrm>
            <a:off x="548640" y="6355080"/>
            <a:ext cx="9601200" cy="320040"/>
          </a:xfrm>
          <a:prstGeom prst="rect">
            <a:avLst/>
          </a:prstGeom>
          <a:noFill/>
          <a:ln/>
        </p:spPr>
        <p:txBody>
          <a:bodyPr wrap="square" lIns="0" tIns="0" rIns="0" bIns="0" rtlCol="0" anchor="ctr"/>
          <a:lstStyle/>
          <a:p>
            <a:pPr indent="0" marL="0">
              <a:buNone/>
            </a:pPr>
            <a:r>
              <a:rPr lang="en-US" sz="950" i="1" dirty="0">
                <a:solidFill>
                  <a:srgbClr val="8695AC"/>
                </a:solidFill>
                <a:latin typeface="Calibri" pitchFamily="34" charset="0"/>
                <a:ea typeface="Calibri" pitchFamily="34" charset="-122"/>
                <a:cs typeface="Calibri" pitchFamily="34" charset="-120"/>
              </a:rPr>
              <a:t>Illustrative comparison; NNTs drawn from published trial/registry estimates and are not derived from head-to-head studies. CREST-2 (NEJM 2025); commonly cited PCSK9/statin primary-prevention NNT ranges.</a:t>
            </a:r>
            <a:endParaRPr lang="en-US" sz="950" dirty="0"/>
          </a:p>
        </p:txBody>
      </p:sp>
      <p:sp>
        <p:nvSpPr>
          <p:cNvPr id="7" name="Text 4"/>
          <p:cNvSpPr/>
          <p:nvPr/>
        </p:nvSpPr>
        <p:spPr>
          <a:xfrm>
            <a:off x="11365992" y="6400800"/>
            <a:ext cx="548640" cy="274320"/>
          </a:xfrm>
          <a:prstGeom prst="rect">
            <a:avLst/>
          </a:prstGeom>
          <a:noFill/>
          <a:ln/>
        </p:spPr>
        <p:txBody>
          <a:bodyPr wrap="square" lIns="0" tIns="0" rIns="0" bIns="0" rtlCol="0" anchor="ctr"/>
          <a:lstStyle/>
          <a:p>
            <a:pPr algn="r" indent="0" marL="0">
              <a:buNone/>
            </a:pPr>
            <a:r>
              <a:rPr lang="en-US" sz="1000" dirty="0">
                <a:solidFill>
                  <a:srgbClr val="8695AC"/>
                </a:solidFill>
                <a:latin typeface="Calibri" pitchFamily="34" charset="0"/>
                <a:ea typeface="Calibri" pitchFamily="34" charset="-122"/>
                <a:cs typeface="Calibri" pitchFamily="34" charset="-120"/>
              </a:rPr>
              <a:t>09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7315200" cy="365760"/>
          </a:xfrm>
          <a:prstGeom prst="rect">
            <a:avLst/>
          </a:prstGeom>
          <a:noFill/>
          <a:ln/>
        </p:spPr>
        <p:txBody>
          <a:bodyPr wrap="square" lIns="0" tIns="0" rIns="0" bIns="0" rtlCol="0" anchor="ctr"/>
          <a:lstStyle/>
          <a:p>
            <a:pPr indent="0" marL="0">
              <a:buNone/>
            </a:pPr>
            <a:r>
              <a:rPr lang="en-US" sz="1300" b="1" spc="200" kern="0" dirty="0">
                <a:solidFill>
                  <a:srgbClr val="C8102E"/>
                </a:solidFill>
                <a:latin typeface="Calibri" pitchFamily="34" charset="0"/>
                <a:ea typeface="Calibri" pitchFamily="34" charset="-122"/>
                <a:cs typeface="Calibri" pitchFamily="34" charset="-120"/>
              </a:rPr>
              <a:t>ANTICIPATING THE SAFETY OBJECTION</a:t>
            </a:r>
            <a:endParaRPr lang="en-US" sz="1300" dirty="0"/>
          </a:p>
        </p:txBody>
      </p:sp>
      <p:sp>
        <p:nvSpPr>
          <p:cNvPr id="3" name="Text 1"/>
          <p:cNvSpPr/>
          <p:nvPr/>
        </p:nvSpPr>
        <p:spPr>
          <a:xfrm>
            <a:off x="548640" y="822960"/>
            <a:ext cx="10789920" cy="1005840"/>
          </a:xfrm>
          <a:prstGeom prst="rect">
            <a:avLst/>
          </a:prstGeom>
          <a:noFill/>
          <a:ln/>
        </p:spPr>
        <p:txBody>
          <a:bodyPr wrap="square" lIns="0" tIns="0" rIns="0" bIns="0" rtlCol="0" anchor="ctr"/>
          <a:lstStyle/>
          <a:p>
            <a:pPr indent="0" marL="0">
              <a:buNone/>
            </a:pPr>
            <a:r>
              <a:rPr lang="en-US" sz="3200" b="1" dirty="0">
                <a:solidFill>
                  <a:srgbClr val="15243B"/>
                </a:solidFill>
                <a:latin typeface="Cambria" pitchFamily="34" charset="0"/>
                <a:ea typeface="Cambria" pitchFamily="34" charset="-122"/>
                <a:cs typeface="Cambria" pitchFamily="34" charset="-120"/>
              </a:rPr>
              <a:t>This Isn't Just an Academic-Center Result</a:t>
            </a:r>
            <a:endParaRPr lang="en-US" sz="3200" dirty="0"/>
          </a:p>
        </p:txBody>
      </p:sp>
      <p:sp>
        <p:nvSpPr>
          <p:cNvPr id="4" name="Shape 2"/>
          <p:cNvSpPr/>
          <p:nvPr/>
        </p:nvSpPr>
        <p:spPr>
          <a:xfrm>
            <a:off x="548640" y="2286000"/>
            <a:ext cx="3520440" cy="2834640"/>
          </a:xfrm>
          <a:prstGeom prst="roundRect">
            <a:avLst>
              <a:gd name="adj" fmla="val 3226"/>
            </a:avLst>
          </a:prstGeom>
          <a:solidFill>
            <a:srgbClr val="F0F3F8"/>
          </a:solidFill>
          <a:ln w="12700">
            <a:solidFill>
              <a:srgbClr val="DCE3ED"/>
            </a:solidFill>
            <a:prstDash val="solid"/>
          </a:ln>
        </p:spPr>
      </p:sp>
      <p:sp>
        <p:nvSpPr>
          <p:cNvPr id="5" name="Text 3"/>
          <p:cNvSpPr/>
          <p:nvPr/>
        </p:nvSpPr>
        <p:spPr>
          <a:xfrm>
            <a:off x="777240" y="2560320"/>
            <a:ext cx="3063240" cy="822960"/>
          </a:xfrm>
          <a:prstGeom prst="rect">
            <a:avLst/>
          </a:prstGeom>
          <a:noFill/>
          <a:ln/>
        </p:spPr>
        <p:txBody>
          <a:bodyPr wrap="square" lIns="0" tIns="0" rIns="0" bIns="0" rtlCol="0" anchor="ctr"/>
          <a:lstStyle/>
          <a:p>
            <a:pPr indent="0" marL="0">
              <a:buNone/>
            </a:pPr>
            <a:r>
              <a:rPr lang="en-US" sz="3600" b="1" dirty="0">
                <a:solidFill>
                  <a:srgbClr val="15243B"/>
                </a:solidFill>
                <a:latin typeface="Cambria" pitchFamily="34" charset="0"/>
                <a:ea typeface="Cambria" pitchFamily="34" charset="-122"/>
                <a:cs typeface="Cambria" pitchFamily="34" charset="-120"/>
              </a:rPr>
              <a:t>3</a:t>
            </a:r>
            <a:endParaRPr lang="en-US" sz="3600" dirty="0"/>
          </a:p>
        </p:txBody>
      </p:sp>
      <p:sp>
        <p:nvSpPr>
          <p:cNvPr id="6" name="Text 4"/>
          <p:cNvSpPr/>
          <p:nvPr/>
        </p:nvSpPr>
        <p:spPr>
          <a:xfrm>
            <a:off x="777240" y="3429000"/>
            <a:ext cx="3063240" cy="1554480"/>
          </a:xfrm>
          <a:prstGeom prst="rect">
            <a:avLst/>
          </a:prstGeom>
          <a:noFill/>
          <a:ln/>
        </p:spPr>
        <p:txBody>
          <a:bodyPr wrap="square" lIns="0" tIns="0" rIns="0" bIns="0" rtlCol="0" anchor="t"/>
          <a:lstStyle/>
          <a:p>
            <a:pPr indent="0" marL="0">
              <a:lnSpc>
                <a:spcPct val="115000"/>
              </a:lnSpc>
              <a:buNone/>
            </a:pPr>
            <a:r>
              <a:rPr lang="en-US" sz="1300" dirty="0">
                <a:solidFill>
                  <a:srgbClr val="5B6B85"/>
                </a:solidFill>
                <a:latin typeface="Calibri" pitchFamily="34" charset="0"/>
                <a:ea typeface="Calibri" pitchFamily="34" charset="-122"/>
                <a:cs typeface="Calibri" pitchFamily="34" charset="-120"/>
              </a:rPr>
              <a:t>Minimum prior cases required for operator credentialing in CREST-2 — not a high bar</a:t>
            </a:r>
            <a:endParaRPr lang="en-US" sz="1300" dirty="0"/>
          </a:p>
        </p:txBody>
      </p:sp>
      <p:sp>
        <p:nvSpPr>
          <p:cNvPr id="7" name="Shape 5"/>
          <p:cNvSpPr/>
          <p:nvPr/>
        </p:nvSpPr>
        <p:spPr>
          <a:xfrm>
            <a:off x="4389120" y="2286000"/>
            <a:ext cx="3520440" cy="2834640"/>
          </a:xfrm>
          <a:prstGeom prst="roundRect">
            <a:avLst>
              <a:gd name="adj" fmla="val 3226"/>
            </a:avLst>
          </a:prstGeom>
          <a:solidFill>
            <a:srgbClr val="F0F3F8"/>
          </a:solidFill>
          <a:ln w="12700">
            <a:solidFill>
              <a:srgbClr val="DCE3ED"/>
            </a:solidFill>
            <a:prstDash val="solid"/>
          </a:ln>
        </p:spPr>
      </p:sp>
      <p:sp>
        <p:nvSpPr>
          <p:cNvPr id="8" name="Text 6"/>
          <p:cNvSpPr/>
          <p:nvPr/>
        </p:nvSpPr>
        <p:spPr>
          <a:xfrm>
            <a:off x="4617720" y="2560320"/>
            <a:ext cx="3063240" cy="822960"/>
          </a:xfrm>
          <a:prstGeom prst="rect">
            <a:avLst/>
          </a:prstGeom>
          <a:noFill/>
          <a:ln/>
        </p:spPr>
        <p:txBody>
          <a:bodyPr wrap="square" lIns="0" tIns="0" rIns="0" bIns="0" rtlCol="0" anchor="ctr"/>
          <a:lstStyle/>
          <a:p>
            <a:pPr indent="0" marL="0">
              <a:buNone/>
            </a:pPr>
            <a:r>
              <a:rPr lang="en-US" sz="3600" b="1" dirty="0">
                <a:solidFill>
                  <a:srgbClr val="15243B"/>
                </a:solidFill>
                <a:latin typeface="Cambria" pitchFamily="34" charset="0"/>
                <a:ea typeface="Cambria" pitchFamily="34" charset="-122"/>
                <a:cs typeface="Cambria" pitchFamily="34" charset="-120"/>
              </a:rPr>
              <a:t>86%</a:t>
            </a:r>
            <a:endParaRPr lang="en-US" sz="3600" dirty="0"/>
          </a:p>
        </p:txBody>
      </p:sp>
      <p:sp>
        <p:nvSpPr>
          <p:cNvPr id="9" name="Text 7"/>
          <p:cNvSpPr/>
          <p:nvPr/>
        </p:nvSpPr>
        <p:spPr>
          <a:xfrm>
            <a:off x="4617720" y="3429000"/>
            <a:ext cx="3063240" cy="1554480"/>
          </a:xfrm>
          <a:prstGeom prst="rect">
            <a:avLst/>
          </a:prstGeom>
          <a:noFill/>
          <a:ln/>
        </p:spPr>
        <p:txBody>
          <a:bodyPr wrap="square" lIns="0" tIns="0" rIns="0" bIns="0" rtlCol="0" anchor="t"/>
          <a:lstStyle/>
          <a:p>
            <a:pPr indent="0" marL="0">
              <a:lnSpc>
                <a:spcPct val="115000"/>
              </a:lnSpc>
              <a:buNone/>
            </a:pPr>
            <a:r>
              <a:rPr lang="en-US" sz="1300" dirty="0">
                <a:solidFill>
                  <a:srgbClr val="5B6B85"/>
                </a:solidFill>
                <a:latin typeface="Calibri" pitchFamily="34" charset="0"/>
                <a:ea typeface="Calibri" pitchFamily="34" charset="-122"/>
                <a:cs typeface="Calibri" pitchFamily="34" charset="-120"/>
              </a:rPr>
              <a:t>Of operators who applied for credentialing were accepted — broadly accessible expertise</a:t>
            </a:r>
            <a:endParaRPr lang="en-US" sz="1300" dirty="0"/>
          </a:p>
        </p:txBody>
      </p:sp>
      <p:sp>
        <p:nvSpPr>
          <p:cNvPr id="10" name="Shape 8"/>
          <p:cNvSpPr/>
          <p:nvPr/>
        </p:nvSpPr>
        <p:spPr>
          <a:xfrm>
            <a:off x="8229600" y="2286000"/>
            <a:ext cx="3520440" cy="2834640"/>
          </a:xfrm>
          <a:prstGeom prst="roundRect">
            <a:avLst>
              <a:gd name="adj" fmla="val 3226"/>
            </a:avLst>
          </a:prstGeom>
          <a:solidFill>
            <a:srgbClr val="F0F3F8"/>
          </a:solidFill>
          <a:ln w="12700">
            <a:solidFill>
              <a:srgbClr val="DCE3ED"/>
            </a:solidFill>
            <a:prstDash val="solid"/>
          </a:ln>
        </p:spPr>
      </p:sp>
      <p:sp>
        <p:nvSpPr>
          <p:cNvPr id="11" name="Text 9"/>
          <p:cNvSpPr/>
          <p:nvPr/>
        </p:nvSpPr>
        <p:spPr>
          <a:xfrm>
            <a:off x="8458200" y="2560320"/>
            <a:ext cx="3063240" cy="822960"/>
          </a:xfrm>
          <a:prstGeom prst="rect">
            <a:avLst/>
          </a:prstGeom>
          <a:noFill/>
          <a:ln/>
        </p:spPr>
        <p:txBody>
          <a:bodyPr wrap="square" lIns="0" tIns="0" rIns="0" bIns="0" rtlCol="0" anchor="ctr"/>
          <a:lstStyle/>
          <a:p>
            <a:pPr indent="0" marL="0">
              <a:buNone/>
            </a:pPr>
            <a:r>
              <a:rPr lang="en-US" sz="3600" b="1" dirty="0">
                <a:solidFill>
                  <a:srgbClr val="15243B"/>
                </a:solidFill>
                <a:latin typeface="Cambria" pitchFamily="34" charset="0"/>
                <a:ea typeface="Cambria" pitchFamily="34" charset="-122"/>
                <a:cs typeface="Cambria" pitchFamily="34" charset="-120"/>
              </a:rPr>
              <a:t>Low</a:t>
            </a:r>
            <a:endParaRPr lang="en-US" sz="3600" dirty="0"/>
          </a:p>
        </p:txBody>
      </p:sp>
      <p:sp>
        <p:nvSpPr>
          <p:cNvPr id="12" name="Text 10"/>
          <p:cNvSpPr/>
          <p:nvPr/>
        </p:nvSpPr>
        <p:spPr>
          <a:xfrm>
            <a:off x="8458200" y="3429000"/>
            <a:ext cx="3063240" cy="1554480"/>
          </a:xfrm>
          <a:prstGeom prst="rect">
            <a:avLst/>
          </a:prstGeom>
          <a:noFill/>
          <a:ln/>
        </p:spPr>
        <p:txBody>
          <a:bodyPr wrap="square" lIns="0" tIns="0" rIns="0" bIns="0" rtlCol="0" anchor="t"/>
          <a:lstStyle/>
          <a:p>
            <a:pPr indent="0" marL="0">
              <a:lnSpc>
                <a:spcPct val="115000"/>
              </a:lnSpc>
              <a:buNone/>
            </a:pPr>
            <a:r>
              <a:rPr lang="en-US" sz="1300" dirty="0">
                <a:solidFill>
                  <a:srgbClr val="5B6B85"/>
                </a:solidFill>
                <a:latin typeface="Calibri" pitchFamily="34" charset="0"/>
                <a:ea typeface="Calibri" pitchFamily="34" charset="-122"/>
                <a:cs typeface="Calibri" pitchFamily="34" charset="-120"/>
              </a:rPr>
              <a:t>Periprocedural complication rates across both revascularization arms, with embolic protection required for all stenting</a:t>
            </a:r>
            <a:endParaRPr lang="en-US" sz="1300" dirty="0"/>
          </a:p>
        </p:txBody>
      </p:sp>
      <p:sp>
        <p:nvSpPr>
          <p:cNvPr id="13" name="Text 11"/>
          <p:cNvSpPr/>
          <p:nvPr/>
        </p:nvSpPr>
        <p:spPr>
          <a:xfrm>
            <a:off x="548640" y="5349240"/>
            <a:ext cx="10698480" cy="822960"/>
          </a:xfrm>
          <a:prstGeom prst="rect">
            <a:avLst/>
          </a:prstGeom>
          <a:noFill/>
          <a:ln/>
        </p:spPr>
        <p:txBody>
          <a:bodyPr wrap="square" lIns="0" tIns="0" rIns="0" bIns="0" rtlCol="0" anchor="t"/>
          <a:lstStyle/>
          <a:p>
            <a:pPr indent="0" marL="0">
              <a:buNone/>
            </a:pPr>
            <a:r>
              <a:rPr lang="en-US" sz="1500" b="1" dirty="0">
                <a:solidFill>
                  <a:srgbClr val="C8102E"/>
                </a:solidFill>
                <a:latin typeface="Calibri" pitchFamily="34" charset="0"/>
                <a:ea typeface="Calibri" pitchFamily="34" charset="-122"/>
                <a:cs typeface="Calibri" pitchFamily="34" charset="-120"/>
              </a:rPr>
              <a:t>Translation: </a:t>
            </a:r>
            <a:pPr indent="0" marL="0">
              <a:buNone/>
            </a:pPr>
            <a:r>
              <a:rPr lang="en-US" sz="1500" dirty="0">
                <a:solidFill>
                  <a:srgbClr val="15243B"/>
                </a:solidFill>
                <a:latin typeface="Calibri" pitchFamily="34" charset="0"/>
                <a:ea typeface="Calibri" pitchFamily="34" charset="-122"/>
                <a:cs typeface="Calibri" pitchFamily="34" charset="-120"/>
              </a:rPr>
              <a:t>these results don't require a unicorn operator at a handful of elite centers. This is a threshold most of us in this room already clear.</a:t>
            </a:r>
            <a:endParaRPr lang="en-US" sz="1500" dirty="0"/>
          </a:p>
        </p:txBody>
      </p:sp>
      <p:sp>
        <p:nvSpPr>
          <p:cNvPr id="14" name="Text 12"/>
          <p:cNvSpPr/>
          <p:nvPr/>
        </p:nvSpPr>
        <p:spPr>
          <a:xfrm>
            <a:off x="11365992" y="6400800"/>
            <a:ext cx="548640" cy="274320"/>
          </a:xfrm>
          <a:prstGeom prst="rect">
            <a:avLst/>
          </a:prstGeom>
          <a:noFill/>
          <a:ln/>
        </p:spPr>
        <p:txBody>
          <a:bodyPr wrap="square" lIns="0" tIns="0" rIns="0" bIns="0" rtlCol="0" anchor="ctr"/>
          <a:lstStyle/>
          <a:p>
            <a:pPr algn="r" indent="0" marL="0">
              <a:buNone/>
            </a:pPr>
            <a:r>
              <a:rPr lang="en-US" sz="1000" dirty="0">
                <a:solidFill>
                  <a:srgbClr val="8695AC"/>
                </a:solidFill>
                <a:latin typeface="Calibri" pitchFamily="34" charset="0"/>
                <a:ea typeface="Calibri" pitchFamily="34" charset="-122"/>
                <a:cs typeface="Calibri"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0F3F8"/>
        </a:solidFill>
      </p:bgPr>
    </p:bg>
    <p:spTree>
      <p:nvGrpSpPr>
        <p:cNvPr id="1" name=""/>
        <p:cNvGrpSpPr/>
        <p:nvPr/>
      </p:nvGrpSpPr>
      <p:grpSpPr>
        <a:xfrm>
          <a:off x="0" y="0"/>
          <a:ext cx="0" cy="0"/>
          <a:chOff x="0" y="0"/>
          <a:chExt cx="0" cy="0"/>
        </a:xfrm>
      </p:grpSpPr>
      <p:sp>
        <p:nvSpPr>
          <p:cNvPr id="2" name="Text 0"/>
          <p:cNvSpPr/>
          <p:nvPr/>
        </p:nvSpPr>
        <p:spPr>
          <a:xfrm>
            <a:off x="548640" y="457200"/>
            <a:ext cx="7315200" cy="365760"/>
          </a:xfrm>
          <a:prstGeom prst="rect">
            <a:avLst/>
          </a:prstGeom>
          <a:noFill/>
          <a:ln/>
        </p:spPr>
        <p:txBody>
          <a:bodyPr wrap="square" lIns="0" tIns="0" rIns="0" bIns="0" rtlCol="0" anchor="ctr"/>
          <a:lstStyle/>
          <a:p>
            <a:pPr indent="0" marL="0">
              <a:buNone/>
            </a:pPr>
            <a:r>
              <a:rPr lang="en-US" sz="1300" b="1" spc="200" kern="0" dirty="0">
                <a:solidFill>
                  <a:srgbClr val="C8102E"/>
                </a:solidFill>
                <a:latin typeface="Calibri" pitchFamily="34" charset="0"/>
                <a:ea typeface="Calibri" pitchFamily="34" charset="-122"/>
                <a:cs typeface="Calibri" pitchFamily="34" charset="-120"/>
              </a:rPr>
              <a:t>THEIR BEST SHOT</a:t>
            </a:r>
            <a:endParaRPr lang="en-US" sz="1300" dirty="0"/>
          </a:p>
        </p:txBody>
      </p:sp>
      <p:sp>
        <p:nvSpPr>
          <p:cNvPr id="3" name="Text 1"/>
          <p:cNvSpPr/>
          <p:nvPr/>
        </p:nvSpPr>
        <p:spPr>
          <a:xfrm>
            <a:off x="548640" y="822960"/>
            <a:ext cx="10789920" cy="1005840"/>
          </a:xfrm>
          <a:prstGeom prst="rect">
            <a:avLst/>
          </a:prstGeom>
          <a:noFill/>
          <a:ln/>
        </p:spPr>
        <p:txBody>
          <a:bodyPr wrap="square" lIns="0" tIns="0" rIns="0" bIns="0" rtlCol="0" anchor="ctr"/>
          <a:lstStyle/>
          <a:p>
            <a:pPr indent="0" marL="0">
              <a:buNone/>
            </a:pPr>
            <a:r>
              <a:rPr lang="en-US" sz="3200" b="1" dirty="0">
                <a:solidFill>
                  <a:srgbClr val="15243B"/>
                </a:solidFill>
                <a:latin typeface="Cambria" pitchFamily="34" charset="0"/>
                <a:ea typeface="Cambria" pitchFamily="34" charset="-122"/>
                <a:cs typeface="Cambria" pitchFamily="34" charset="-120"/>
              </a:rPr>
              <a:t>“We Can Just Identify Who Needs Surgery”</a:t>
            </a:r>
            <a:endParaRPr lang="en-US" sz="3200" dirty="0"/>
          </a:p>
        </p:txBody>
      </p:sp>
      <p:sp>
        <p:nvSpPr>
          <p:cNvPr id="4" name="Shape 2"/>
          <p:cNvSpPr/>
          <p:nvPr/>
        </p:nvSpPr>
        <p:spPr>
          <a:xfrm>
            <a:off x="548640" y="1920240"/>
            <a:ext cx="5212080" cy="4206240"/>
          </a:xfrm>
          <a:prstGeom prst="roundRect">
            <a:avLst>
              <a:gd name="adj" fmla="val 2174"/>
            </a:avLst>
          </a:prstGeom>
          <a:solidFill>
            <a:srgbClr val="FFFFFF"/>
          </a:solidFill>
          <a:ln w="12700">
            <a:solidFill>
              <a:srgbClr val="DCE3ED"/>
            </a:solidFill>
            <a:prstDash val="solid"/>
          </a:ln>
        </p:spPr>
      </p:sp>
      <p:sp>
        <p:nvSpPr>
          <p:cNvPr id="5" name="Text 3"/>
          <p:cNvSpPr/>
          <p:nvPr/>
        </p:nvSpPr>
        <p:spPr>
          <a:xfrm>
            <a:off x="822960" y="2148840"/>
            <a:ext cx="4663440" cy="365760"/>
          </a:xfrm>
          <a:prstGeom prst="rect">
            <a:avLst/>
          </a:prstGeom>
          <a:noFill/>
          <a:ln/>
        </p:spPr>
        <p:txBody>
          <a:bodyPr wrap="square" lIns="0" tIns="0" rIns="0" bIns="0" rtlCol="0" anchor="ctr"/>
          <a:lstStyle/>
          <a:p>
            <a:pPr indent="0" marL="0">
              <a:buNone/>
            </a:pPr>
            <a:r>
              <a:rPr lang="en-US" sz="1200" b="1" spc="150" kern="0" dirty="0">
                <a:solidFill>
                  <a:srgbClr val="8695AC"/>
                </a:solidFill>
                <a:latin typeface="Calibri" pitchFamily="34" charset="0"/>
                <a:ea typeface="Calibri" pitchFamily="34" charset="-122"/>
                <a:cs typeface="Calibri" pitchFamily="34" charset="-120"/>
              </a:rPr>
              <a:t>THEIR ARGUMENT</a:t>
            </a:r>
            <a:endParaRPr lang="en-US" sz="1200" dirty="0"/>
          </a:p>
        </p:txBody>
      </p:sp>
      <p:sp>
        <p:nvSpPr>
          <p:cNvPr id="6" name="Text 4"/>
          <p:cNvSpPr/>
          <p:nvPr/>
        </p:nvSpPr>
        <p:spPr>
          <a:xfrm>
            <a:off x="822960" y="2606040"/>
            <a:ext cx="4663440" cy="3383280"/>
          </a:xfrm>
          <a:prstGeom prst="rect">
            <a:avLst/>
          </a:prstGeom>
          <a:noFill/>
          <a:ln/>
        </p:spPr>
        <p:txBody>
          <a:bodyPr wrap="square" lIns="0" tIns="0" rIns="0" bIns="0" rtlCol="0" anchor="t"/>
          <a:lstStyle/>
          <a:p>
            <a:pPr indent="0" marL="0">
              <a:lnSpc>
                <a:spcPct val="115000"/>
              </a:lnSpc>
              <a:buNone/>
            </a:pPr>
            <a:r>
              <a:rPr lang="en-US" sz="1350" dirty="0">
                <a:solidFill>
                  <a:srgbClr val="15243B"/>
                </a:solidFill>
                <a:latin typeface="Calibri" pitchFamily="34" charset="0"/>
                <a:ea typeface="Calibri" pitchFamily="34" charset="-122"/>
                <a:cs typeface="Calibri" pitchFamily="34" charset="-120"/>
              </a:rPr>
              <a:t>• </a:t>
            </a:r>
            <a:pPr indent="0" marL="0">
              <a:lnSpc>
                <a:spcPct val="115000"/>
              </a:lnSpc>
              <a:buNone/>
            </a:pPr>
            <a:r>
              <a:rPr lang="en-US" sz="1350" dirty="0">
                <a:solidFill>
                  <a:srgbClr val="15243B"/>
                </a:solidFill>
                <a:latin typeface="Calibri" pitchFamily="34" charset="0"/>
                <a:ea typeface="Calibri" pitchFamily="34" charset="-122"/>
                <a:cs typeface="Calibri" pitchFamily="34" charset="-120"/>
              </a:rPr>
              <a:t>Transcranial Doppler microemboli and plaque-imaging features can flag a higher-risk subgroup.
</a:t>
            </a:r>
            <a:pPr indent="0" marL="0">
              <a:lnSpc>
                <a:spcPct val="115000"/>
              </a:lnSpc>
              <a:buNone/>
            </a:pPr>
            <a:r>
              <a:rPr lang="en-US" sz="1350" dirty="0">
                <a:solidFill>
                  <a:srgbClr val="15243B"/>
                </a:solidFill>
                <a:latin typeface="Calibri" pitchFamily="34" charset="0"/>
                <a:ea typeface="Calibri" pitchFamily="34" charset="-122"/>
                <a:cs typeface="Calibri" pitchFamily="34" charset="-120"/>
              </a:rPr>
              <a:t>• </a:t>
            </a:r>
            <a:pPr indent="0" marL="0">
              <a:lnSpc>
                <a:spcPct val="115000"/>
              </a:lnSpc>
              <a:buNone/>
            </a:pPr>
            <a:r>
              <a:rPr lang="en-US" sz="1350" dirty="0">
                <a:solidFill>
                  <a:srgbClr val="15243B"/>
                </a:solidFill>
                <a:latin typeface="Calibri" pitchFamily="34" charset="0"/>
                <a:ea typeface="Calibri" pitchFamily="34" charset="-122"/>
                <a:cs typeface="Calibri" pitchFamily="34" charset="-120"/>
              </a:rPr>
              <a:t>Proponents argue roughly 90% of asymptomatic patients could be managed medically, reserving intervention for the ~10% flagged as high-risk.
</a:t>
            </a:r>
            <a:pPr indent="0" marL="0">
              <a:lnSpc>
                <a:spcPct val="115000"/>
              </a:lnSpc>
              <a:buNone/>
            </a:pPr>
            <a:r>
              <a:rPr lang="en-US" sz="1350" dirty="0">
                <a:solidFill>
                  <a:srgbClr val="15243B"/>
                </a:solidFill>
                <a:latin typeface="Calibri" pitchFamily="34" charset="0"/>
                <a:ea typeface="Calibri" pitchFamily="34" charset="-122"/>
                <a:cs typeface="Calibri" pitchFamily="34" charset="-120"/>
              </a:rPr>
              <a:t>• </a:t>
            </a:r>
            <a:pPr indent="0" marL="0">
              <a:lnSpc>
                <a:spcPct val="115000"/>
              </a:lnSpc>
              <a:buNone/>
            </a:pPr>
            <a:r>
              <a:rPr lang="en-US" sz="1350" dirty="0">
                <a:solidFill>
                  <a:srgbClr val="15243B"/>
                </a:solidFill>
                <a:latin typeface="Calibri" pitchFamily="34" charset="0"/>
                <a:ea typeface="Calibri" pitchFamily="34" charset="-122"/>
                <a:cs typeface="Calibri" pitchFamily="34" charset="-120"/>
              </a:rPr>
              <a:t>Routine, unselected revascularization, in this view, over-treats the majority.</a:t>
            </a:r>
            <a:endParaRPr lang="en-US" sz="1350" dirty="0"/>
          </a:p>
        </p:txBody>
      </p:sp>
      <p:sp>
        <p:nvSpPr>
          <p:cNvPr id="7" name="Shape 5"/>
          <p:cNvSpPr/>
          <p:nvPr/>
        </p:nvSpPr>
        <p:spPr>
          <a:xfrm>
            <a:off x="6126480" y="1920240"/>
            <a:ext cx="5486400" cy="4206240"/>
          </a:xfrm>
          <a:prstGeom prst="roundRect">
            <a:avLst>
              <a:gd name="adj" fmla="val 2174"/>
            </a:avLst>
          </a:prstGeom>
          <a:solidFill>
            <a:srgbClr val="15243B"/>
          </a:solidFill>
          <a:ln/>
        </p:spPr>
      </p:sp>
      <p:sp>
        <p:nvSpPr>
          <p:cNvPr id="8" name="Text 6"/>
          <p:cNvSpPr/>
          <p:nvPr/>
        </p:nvSpPr>
        <p:spPr>
          <a:xfrm>
            <a:off x="6400800" y="2148840"/>
            <a:ext cx="4937760" cy="365760"/>
          </a:xfrm>
          <a:prstGeom prst="rect">
            <a:avLst/>
          </a:prstGeom>
          <a:noFill/>
          <a:ln/>
        </p:spPr>
        <p:txBody>
          <a:bodyPr wrap="square" lIns="0" tIns="0" rIns="0" bIns="0" rtlCol="0" anchor="ctr"/>
          <a:lstStyle/>
          <a:p>
            <a:pPr indent="0" marL="0">
              <a:buNone/>
            </a:pPr>
            <a:r>
              <a:rPr lang="en-US" sz="1200" b="1" spc="150" kern="0" dirty="0">
                <a:solidFill>
                  <a:srgbClr val="FF6B7F"/>
                </a:solidFill>
                <a:latin typeface="Calibri" pitchFamily="34" charset="0"/>
                <a:ea typeface="Calibri" pitchFamily="34" charset="-122"/>
                <a:cs typeface="Calibri" pitchFamily="34" charset="-120"/>
              </a:rPr>
              <a:t>THE REBUTTAL</a:t>
            </a:r>
            <a:endParaRPr lang="en-US" sz="1200" dirty="0"/>
          </a:p>
        </p:txBody>
      </p:sp>
      <p:sp>
        <p:nvSpPr>
          <p:cNvPr id="9" name="Text 7"/>
          <p:cNvSpPr/>
          <p:nvPr/>
        </p:nvSpPr>
        <p:spPr>
          <a:xfrm>
            <a:off x="6400800" y="2606040"/>
            <a:ext cx="4937760" cy="3383280"/>
          </a:xfrm>
          <a:prstGeom prst="rect">
            <a:avLst/>
          </a:prstGeom>
          <a:noFill/>
          <a:ln/>
        </p:spPr>
        <p:txBody>
          <a:bodyPr wrap="square" lIns="0" tIns="0" rIns="0" bIns="0" rtlCol="0" anchor="t"/>
          <a:lstStyle/>
          <a:p>
            <a:pPr indent="0" marL="0">
              <a:lnSpc>
                <a:spcPct val="115000"/>
              </a:lnSpc>
              <a:buNone/>
            </a:pPr>
            <a:r>
              <a:rPr lang="en-US" sz="1350" dirty="0">
                <a:solidFill>
                  <a:srgbClr val="CADCFC"/>
                </a:solidFill>
                <a:latin typeface="Calibri" pitchFamily="34" charset="0"/>
                <a:ea typeface="Calibri" pitchFamily="34" charset="-122"/>
                <a:cs typeface="Calibri" pitchFamily="34" charset="-120"/>
              </a:rPr>
              <a:t>Those risk-stratification tools are not standardized, not validated at scale, and not part of routine practice in most centers — including most in this room.
</a:t>
            </a:r>
            <a:pPr indent="0" marL="0">
              <a:lnSpc>
                <a:spcPct val="115000"/>
              </a:lnSpc>
              <a:buNone/>
            </a:pPr>
            <a:r>
              <a:rPr lang="en-US" sz="1350" dirty="0">
                <a:solidFill>
                  <a:srgbClr val="CADCFC"/>
                </a:solidFill>
                <a:latin typeface="Calibri" pitchFamily="34" charset="0"/>
                <a:ea typeface="Calibri" pitchFamily="34" charset="-122"/>
                <a:cs typeface="Calibri" pitchFamily="34" charset="-120"/>
              </a:rPr>
              <a:t>Waiting on an unproven selection tool means betting a real patient's brain on being in the “right” 90%, based on a test we can't yet reliably apply outside a research protocol.
</a:t>
            </a:r>
            <a:pPr indent="0" marL="0">
              <a:lnSpc>
                <a:spcPct val="115000"/>
              </a:lnSpc>
              <a:buNone/>
            </a:pPr>
            <a:r>
              <a:rPr lang="en-US" sz="1350" b="1" dirty="0">
                <a:solidFill>
                  <a:srgbClr val="FFFFFF"/>
                </a:solidFill>
                <a:latin typeface="Calibri" pitchFamily="34" charset="0"/>
                <a:ea typeface="Calibri" pitchFamily="34" charset="-122"/>
                <a:cs typeface="Calibri" pitchFamily="34" charset="-120"/>
              </a:rPr>
              <a:t>CREST-2 tested what we can actually deliver today, at scale — not a hypothetical future risk-stratified world.</a:t>
            </a:r>
            <a:endParaRPr lang="en-US" sz="1350" dirty="0"/>
          </a:p>
        </p:txBody>
      </p:sp>
      <p:sp>
        <p:nvSpPr>
          <p:cNvPr id="10" name="Text 8"/>
          <p:cNvSpPr/>
          <p:nvPr/>
        </p:nvSpPr>
        <p:spPr>
          <a:xfrm>
            <a:off x="11365992" y="6400800"/>
            <a:ext cx="548640" cy="274320"/>
          </a:xfrm>
          <a:prstGeom prst="rect">
            <a:avLst/>
          </a:prstGeom>
          <a:noFill/>
          <a:ln/>
        </p:spPr>
        <p:txBody>
          <a:bodyPr wrap="square" lIns="0" tIns="0" rIns="0" bIns="0" rtlCol="0" anchor="ctr"/>
          <a:lstStyle/>
          <a:p>
            <a:pPr algn="r" indent="0" marL="0">
              <a:buNone/>
            </a:pPr>
            <a:r>
              <a:rPr lang="en-US" sz="1000" dirty="0">
                <a:solidFill>
                  <a:srgbClr val="8695AC"/>
                </a:solidFill>
                <a:latin typeface="Calibri" pitchFamily="34" charset="0"/>
                <a:ea typeface="Calibri" pitchFamily="34" charset="-122"/>
                <a:cs typeface="Calibri"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7315200" cy="365760"/>
          </a:xfrm>
          <a:prstGeom prst="rect">
            <a:avLst/>
          </a:prstGeom>
          <a:noFill/>
          <a:ln/>
        </p:spPr>
        <p:txBody>
          <a:bodyPr wrap="square" lIns="0" tIns="0" rIns="0" bIns="0" rtlCol="0" anchor="ctr"/>
          <a:lstStyle/>
          <a:p>
            <a:pPr indent="0" marL="0">
              <a:buNone/>
            </a:pPr>
            <a:r>
              <a:rPr lang="en-US" sz="1300" b="1" spc="200" kern="0" dirty="0">
                <a:solidFill>
                  <a:srgbClr val="C8102E"/>
                </a:solidFill>
                <a:latin typeface="Calibri" pitchFamily="34" charset="0"/>
                <a:ea typeface="Calibri" pitchFamily="34" charset="-122"/>
                <a:cs typeface="Calibri" pitchFamily="34" charset="-120"/>
              </a:rPr>
              <a:t>THE PART TRIALS DON'T SHOW YOU</a:t>
            </a:r>
            <a:endParaRPr lang="en-US" sz="1300" dirty="0"/>
          </a:p>
        </p:txBody>
      </p:sp>
      <p:sp>
        <p:nvSpPr>
          <p:cNvPr id="3" name="Text 1"/>
          <p:cNvSpPr/>
          <p:nvPr/>
        </p:nvSpPr>
        <p:spPr>
          <a:xfrm>
            <a:off x="548640" y="822960"/>
            <a:ext cx="10789920" cy="1005840"/>
          </a:xfrm>
          <a:prstGeom prst="rect">
            <a:avLst/>
          </a:prstGeom>
          <a:noFill/>
          <a:ln/>
        </p:spPr>
        <p:txBody>
          <a:bodyPr wrap="square" lIns="0" tIns="0" rIns="0" bIns="0" rtlCol="0" anchor="ctr"/>
          <a:lstStyle/>
          <a:p>
            <a:pPr indent="0" marL="0">
              <a:buNone/>
            </a:pPr>
            <a:r>
              <a:rPr lang="en-US" sz="3200" b="1" dirty="0">
                <a:solidFill>
                  <a:srgbClr val="15243B"/>
                </a:solidFill>
                <a:latin typeface="Cambria" pitchFamily="34" charset="0"/>
                <a:ea typeface="Cambria" pitchFamily="34" charset="-122"/>
                <a:cs typeface="Cambria" pitchFamily="34" charset="-120"/>
              </a:rPr>
              <a:t>“Optimal Medical Therapy” Isn't What Happens in Clinic</a:t>
            </a:r>
            <a:endParaRPr lang="en-US" sz="3200" dirty="0"/>
          </a:p>
        </p:txBody>
      </p:sp>
      <p:sp>
        <p:nvSpPr>
          <p:cNvPr id="4" name="Shape 2"/>
          <p:cNvSpPr/>
          <p:nvPr/>
        </p:nvSpPr>
        <p:spPr>
          <a:xfrm>
            <a:off x="548640" y="2148840"/>
            <a:ext cx="11064240" cy="1188720"/>
          </a:xfrm>
          <a:prstGeom prst="roundRect">
            <a:avLst>
              <a:gd name="adj" fmla="val 6154"/>
            </a:avLst>
          </a:prstGeom>
          <a:solidFill>
            <a:srgbClr val="F0F3F8"/>
          </a:solidFill>
          <a:ln w="12700">
            <a:solidFill>
              <a:srgbClr val="DCE3ED"/>
            </a:solidFill>
            <a:prstDash val="solid"/>
          </a:ln>
        </p:spPr>
      </p:sp>
      <p:sp>
        <p:nvSpPr>
          <p:cNvPr id="5" name="Shape 3"/>
          <p:cNvSpPr/>
          <p:nvPr/>
        </p:nvSpPr>
        <p:spPr>
          <a:xfrm>
            <a:off x="822960" y="2441448"/>
            <a:ext cx="594360" cy="594360"/>
          </a:xfrm>
          <a:prstGeom prst="ellipse">
            <a:avLst/>
          </a:prstGeom>
          <a:solidFill>
            <a:srgbClr val="15243B"/>
          </a:solidFill>
          <a:ln/>
        </p:spPr>
      </p:sp>
      <p:sp>
        <p:nvSpPr>
          <p:cNvPr id="6" name="Text 4"/>
          <p:cNvSpPr/>
          <p:nvPr/>
        </p:nvSpPr>
        <p:spPr>
          <a:xfrm>
            <a:off x="822960" y="2441448"/>
            <a:ext cx="594360" cy="59436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1</a:t>
            </a:r>
            <a:endParaRPr lang="en-US" sz="2000" dirty="0"/>
          </a:p>
        </p:txBody>
      </p:sp>
      <p:sp>
        <p:nvSpPr>
          <p:cNvPr id="7" name="Text 5"/>
          <p:cNvSpPr/>
          <p:nvPr/>
        </p:nvSpPr>
        <p:spPr>
          <a:xfrm>
            <a:off x="1691640" y="2258568"/>
            <a:ext cx="9646920" cy="365760"/>
          </a:xfrm>
          <a:prstGeom prst="rect">
            <a:avLst/>
          </a:prstGeom>
          <a:noFill/>
          <a:ln/>
        </p:spPr>
        <p:txBody>
          <a:bodyPr wrap="square" lIns="0" tIns="0" rIns="0" bIns="0" rtlCol="0" anchor="ctr"/>
          <a:lstStyle/>
          <a:p>
            <a:pPr indent="0" marL="0">
              <a:buNone/>
            </a:pPr>
            <a:r>
              <a:rPr lang="en-US" sz="1550" b="1" dirty="0">
                <a:solidFill>
                  <a:srgbClr val="15243B"/>
                </a:solidFill>
                <a:latin typeface="Cambria" pitchFamily="34" charset="0"/>
                <a:ea typeface="Cambria" pitchFamily="34" charset="-122"/>
                <a:cs typeface="Cambria" pitchFamily="34" charset="-120"/>
              </a:rPr>
              <a:t>Trial-grade adherence ≠ real-world adherence</a:t>
            </a:r>
            <a:endParaRPr lang="en-US" sz="1550" dirty="0"/>
          </a:p>
        </p:txBody>
      </p:sp>
      <p:sp>
        <p:nvSpPr>
          <p:cNvPr id="8" name="Text 6"/>
          <p:cNvSpPr/>
          <p:nvPr/>
        </p:nvSpPr>
        <p:spPr>
          <a:xfrm>
            <a:off x="1691640" y="2651760"/>
            <a:ext cx="9646920" cy="594360"/>
          </a:xfrm>
          <a:prstGeom prst="rect">
            <a:avLst/>
          </a:prstGeom>
          <a:noFill/>
          <a:ln/>
        </p:spPr>
        <p:txBody>
          <a:bodyPr wrap="square" lIns="0" tIns="0" rIns="0" bIns="0" rtlCol="0" anchor="t"/>
          <a:lstStyle/>
          <a:p>
            <a:pPr indent="0" marL="0">
              <a:buNone/>
            </a:pPr>
            <a:r>
              <a:rPr lang="en-US" sz="1250" dirty="0">
                <a:solidFill>
                  <a:srgbClr val="5B6B85"/>
                </a:solidFill>
                <a:latin typeface="Calibri" pitchFamily="34" charset="0"/>
                <a:ea typeface="Calibri" pitchFamily="34" charset="-122"/>
                <a:cs typeface="Calibri" pitchFamily="34" charset="-120"/>
              </a:rPr>
              <a:t>CREST-2's medical arm had third-party compliance monitoring and lifestyle coaching — infrastructure most health systems don't offer routinely.</a:t>
            </a:r>
            <a:endParaRPr lang="en-US" sz="1250" dirty="0"/>
          </a:p>
        </p:txBody>
      </p:sp>
      <p:sp>
        <p:nvSpPr>
          <p:cNvPr id="9" name="Shape 7"/>
          <p:cNvSpPr/>
          <p:nvPr/>
        </p:nvSpPr>
        <p:spPr>
          <a:xfrm>
            <a:off x="548640" y="3566160"/>
            <a:ext cx="11064240" cy="1188720"/>
          </a:xfrm>
          <a:prstGeom prst="roundRect">
            <a:avLst>
              <a:gd name="adj" fmla="val 6154"/>
            </a:avLst>
          </a:prstGeom>
          <a:solidFill>
            <a:srgbClr val="F0F3F8"/>
          </a:solidFill>
          <a:ln w="12700">
            <a:solidFill>
              <a:srgbClr val="DCE3ED"/>
            </a:solidFill>
            <a:prstDash val="solid"/>
          </a:ln>
        </p:spPr>
      </p:sp>
      <p:sp>
        <p:nvSpPr>
          <p:cNvPr id="10" name="Shape 8"/>
          <p:cNvSpPr/>
          <p:nvPr/>
        </p:nvSpPr>
        <p:spPr>
          <a:xfrm>
            <a:off x="822960" y="3858768"/>
            <a:ext cx="594360" cy="594360"/>
          </a:xfrm>
          <a:prstGeom prst="ellipse">
            <a:avLst/>
          </a:prstGeom>
          <a:solidFill>
            <a:srgbClr val="15243B"/>
          </a:solidFill>
          <a:ln/>
        </p:spPr>
      </p:sp>
      <p:sp>
        <p:nvSpPr>
          <p:cNvPr id="11" name="Text 9"/>
          <p:cNvSpPr/>
          <p:nvPr/>
        </p:nvSpPr>
        <p:spPr>
          <a:xfrm>
            <a:off x="822960" y="3858768"/>
            <a:ext cx="594360" cy="59436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2</a:t>
            </a:r>
            <a:endParaRPr lang="en-US" sz="2000" dirty="0"/>
          </a:p>
        </p:txBody>
      </p:sp>
      <p:sp>
        <p:nvSpPr>
          <p:cNvPr id="12" name="Text 10"/>
          <p:cNvSpPr/>
          <p:nvPr/>
        </p:nvSpPr>
        <p:spPr>
          <a:xfrm>
            <a:off x="1691640" y="3675888"/>
            <a:ext cx="9646920" cy="365760"/>
          </a:xfrm>
          <a:prstGeom prst="rect">
            <a:avLst/>
          </a:prstGeom>
          <a:noFill/>
          <a:ln/>
        </p:spPr>
        <p:txBody>
          <a:bodyPr wrap="square" lIns="0" tIns="0" rIns="0" bIns="0" rtlCol="0" anchor="ctr"/>
          <a:lstStyle/>
          <a:p>
            <a:pPr indent="0" marL="0">
              <a:buNone/>
            </a:pPr>
            <a:r>
              <a:rPr lang="en-US" sz="1550" b="1" dirty="0">
                <a:solidFill>
                  <a:srgbClr val="15243B"/>
                </a:solidFill>
                <a:latin typeface="Cambria" pitchFamily="34" charset="0"/>
                <a:ea typeface="Cambria" pitchFamily="34" charset="-122"/>
                <a:cs typeface="Cambria" pitchFamily="34" charset="-120"/>
              </a:rPr>
              <a:t>Progression goes untracked</a:t>
            </a:r>
            <a:endParaRPr lang="en-US" sz="1550" dirty="0"/>
          </a:p>
        </p:txBody>
      </p:sp>
      <p:sp>
        <p:nvSpPr>
          <p:cNvPr id="13" name="Text 11"/>
          <p:cNvSpPr/>
          <p:nvPr/>
        </p:nvSpPr>
        <p:spPr>
          <a:xfrm>
            <a:off x="1691640" y="4069080"/>
            <a:ext cx="9646920" cy="594360"/>
          </a:xfrm>
          <a:prstGeom prst="rect">
            <a:avLst/>
          </a:prstGeom>
          <a:noFill/>
          <a:ln/>
        </p:spPr>
        <p:txBody>
          <a:bodyPr wrap="square" lIns="0" tIns="0" rIns="0" bIns="0" rtlCol="0" anchor="t"/>
          <a:lstStyle/>
          <a:p>
            <a:pPr indent="0" marL="0">
              <a:buNone/>
            </a:pPr>
            <a:r>
              <a:rPr lang="en-US" sz="1250" dirty="0">
                <a:solidFill>
                  <a:srgbClr val="5B6B85"/>
                </a:solidFill>
                <a:latin typeface="Calibri" pitchFamily="34" charset="0"/>
                <a:ea typeface="Calibri" pitchFamily="34" charset="-122"/>
                <a:cs typeface="Calibri" pitchFamily="34" charset="-120"/>
              </a:rPr>
              <a:t>“Wait” strategies depend on faithful surveillance imaging and follow-up; patients are lost to follow-up, miss visits, and stop medications in ordinary practice.</a:t>
            </a:r>
            <a:endParaRPr lang="en-US" sz="1250" dirty="0"/>
          </a:p>
        </p:txBody>
      </p:sp>
      <p:sp>
        <p:nvSpPr>
          <p:cNvPr id="14" name="Shape 12"/>
          <p:cNvSpPr/>
          <p:nvPr/>
        </p:nvSpPr>
        <p:spPr>
          <a:xfrm>
            <a:off x="548640" y="4983480"/>
            <a:ext cx="11064240" cy="1188720"/>
          </a:xfrm>
          <a:prstGeom prst="roundRect">
            <a:avLst>
              <a:gd name="adj" fmla="val 6154"/>
            </a:avLst>
          </a:prstGeom>
          <a:solidFill>
            <a:srgbClr val="F0F3F8"/>
          </a:solidFill>
          <a:ln w="12700">
            <a:solidFill>
              <a:srgbClr val="DCE3ED"/>
            </a:solidFill>
            <a:prstDash val="solid"/>
          </a:ln>
        </p:spPr>
      </p:sp>
      <p:sp>
        <p:nvSpPr>
          <p:cNvPr id="15" name="Shape 13"/>
          <p:cNvSpPr/>
          <p:nvPr/>
        </p:nvSpPr>
        <p:spPr>
          <a:xfrm>
            <a:off x="822960" y="5276088"/>
            <a:ext cx="594360" cy="594360"/>
          </a:xfrm>
          <a:prstGeom prst="ellipse">
            <a:avLst/>
          </a:prstGeom>
          <a:solidFill>
            <a:srgbClr val="15243B"/>
          </a:solidFill>
          <a:ln/>
        </p:spPr>
      </p:sp>
      <p:sp>
        <p:nvSpPr>
          <p:cNvPr id="16" name="Text 14"/>
          <p:cNvSpPr/>
          <p:nvPr/>
        </p:nvSpPr>
        <p:spPr>
          <a:xfrm>
            <a:off x="822960" y="5276088"/>
            <a:ext cx="594360" cy="59436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3</a:t>
            </a:r>
            <a:endParaRPr lang="en-US" sz="2000" dirty="0"/>
          </a:p>
        </p:txBody>
      </p:sp>
      <p:sp>
        <p:nvSpPr>
          <p:cNvPr id="17" name="Text 15"/>
          <p:cNvSpPr/>
          <p:nvPr/>
        </p:nvSpPr>
        <p:spPr>
          <a:xfrm>
            <a:off x="1691640" y="5093208"/>
            <a:ext cx="9646920" cy="365760"/>
          </a:xfrm>
          <a:prstGeom prst="rect">
            <a:avLst/>
          </a:prstGeom>
          <a:noFill/>
          <a:ln/>
        </p:spPr>
        <p:txBody>
          <a:bodyPr wrap="square" lIns="0" tIns="0" rIns="0" bIns="0" rtlCol="0" anchor="ctr"/>
          <a:lstStyle/>
          <a:p>
            <a:pPr indent="0" marL="0">
              <a:buNone/>
            </a:pPr>
            <a:r>
              <a:rPr lang="en-US" sz="1550" b="1" dirty="0">
                <a:solidFill>
                  <a:srgbClr val="15243B"/>
                </a:solidFill>
                <a:latin typeface="Cambria" pitchFamily="34" charset="0"/>
                <a:ea typeface="Cambria" pitchFamily="34" charset="-122"/>
                <a:cs typeface="Cambria" pitchFamily="34" charset="-120"/>
              </a:rPr>
              <a:t>The patient lives with the clock</a:t>
            </a:r>
            <a:endParaRPr lang="en-US" sz="1550" dirty="0"/>
          </a:p>
        </p:txBody>
      </p:sp>
      <p:sp>
        <p:nvSpPr>
          <p:cNvPr id="18" name="Text 16"/>
          <p:cNvSpPr/>
          <p:nvPr/>
        </p:nvSpPr>
        <p:spPr>
          <a:xfrm>
            <a:off x="1691640" y="5486400"/>
            <a:ext cx="9646920" cy="594360"/>
          </a:xfrm>
          <a:prstGeom prst="rect">
            <a:avLst/>
          </a:prstGeom>
          <a:noFill/>
          <a:ln/>
        </p:spPr>
        <p:txBody>
          <a:bodyPr wrap="square" lIns="0" tIns="0" rIns="0" bIns="0" rtlCol="0" anchor="t"/>
          <a:lstStyle/>
          <a:p>
            <a:pPr indent="0" marL="0">
              <a:buNone/>
            </a:pPr>
            <a:r>
              <a:rPr lang="en-US" sz="1250" dirty="0">
                <a:solidFill>
                  <a:srgbClr val="5B6B85"/>
                </a:solidFill>
                <a:latin typeface="Calibri" pitchFamily="34" charset="0"/>
                <a:ea typeface="Calibri" pitchFamily="34" charset="-122"/>
                <a:cs typeface="Calibri" pitchFamily="34" charset="-120"/>
              </a:rPr>
              <a:t>Living with a known ≥70% stenosis and a plan of “we'll watch it” carries a real psychological burden that a trial's stroke-free survival curve doesn't capture.</a:t>
            </a:r>
            <a:endParaRPr lang="en-US" sz="1250" dirty="0"/>
          </a:p>
        </p:txBody>
      </p:sp>
      <p:sp>
        <p:nvSpPr>
          <p:cNvPr id="19" name="Text 17"/>
          <p:cNvSpPr/>
          <p:nvPr/>
        </p:nvSpPr>
        <p:spPr>
          <a:xfrm>
            <a:off x="11365992" y="6400800"/>
            <a:ext cx="548640" cy="274320"/>
          </a:xfrm>
          <a:prstGeom prst="rect">
            <a:avLst/>
          </a:prstGeom>
          <a:noFill/>
          <a:ln/>
        </p:spPr>
        <p:txBody>
          <a:bodyPr wrap="square" lIns="0" tIns="0" rIns="0" bIns="0" rtlCol="0" anchor="ctr"/>
          <a:lstStyle/>
          <a:p>
            <a:pPr algn="r" indent="0" marL="0">
              <a:buNone/>
            </a:pPr>
            <a:r>
              <a:rPr lang="en-US" sz="1000" dirty="0">
                <a:solidFill>
                  <a:srgbClr val="8695AC"/>
                </a:solidFill>
                <a:latin typeface="Calibri" pitchFamily="34" charset="0"/>
                <a:ea typeface="Calibri" pitchFamily="34" charset="-122"/>
                <a:cs typeface="Calibri"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0F3F8"/>
        </a:solidFill>
      </p:bgPr>
    </p:bg>
    <p:spTree>
      <p:nvGrpSpPr>
        <p:cNvPr id="1" name=""/>
        <p:cNvGrpSpPr/>
        <p:nvPr/>
      </p:nvGrpSpPr>
      <p:grpSpPr>
        <a:xfrm>
          <a:off x="0" y="0"/>
          <a:ext cx="0" cy="0"/>
          <a:chOff x="0" y="0"/>
          <a:chExt cx="0" cy="0"/>
        </a:xfrm>
      </p:grpSpPr>
      <p:sp>
        <p:nvSpPr>
          <p:cNvPr id="2" name="Text 0"/>
          <p:cNvSpPr/>
          <p:nvPr/>
        </p:nvSpPr>
        <p:spPr>
          <a:xfrm>
            <a:off x="548640" y="457200"/>
            <a:ext cx="7315200" cy="365760"/>
          </a:xfrm>
          <a:prstGeom prst="rect">
            <a:avLst/>
          </a:prstGeom>
          <a:noFill/>
          <a:ln/>
        </p:spPr>
        <p:txBody>
          <a:bodyPr wrap="square" lIns="0" tIns="0" rIns="0" bIns="0" rtlCol="0" anchor="ctr"/>
          <a:lstStyle/>
          <a:p>
            <a:pPr indent="0" marL="0">
              <a:buNone/>
            </a:pPr>
            <a:r>
              <a:rPr lang="en-US" sz="1300" b="1" spc="200" kern="0" dirty="0">
                <a:solidFill>
                  <a:srgbClr val="C8102E"/>
                </a:solidFill>
                <a:latin typeface="Calibri" pitchFamily="34" charset="0"/>
                <a:ea typeface="Calibri" pitchFamily="34" charset="-122"/>
                <a:cs typeface="Calibri" pitchFamily="34" charset="-120"/>
              </a:rPr>
              <a:t>MOMENTUM</a:t>
            </a:r>
            <a:endParaRPr lang="en-US" sz="1300" dirty="0"/>
          </a:p>
        </p:txBody>
      </p:sp>
      <p:sp>
        <p:nvSpPr>
          <p:cNvPr id="3" name="Text 1"/>
          <p:cNvSpPr/>
          <p:nvPr/>
        </p:nvSpPr>
        <p:spPr>
          <a:xfrm>
            <a:off x="548640" y="822960"/>
            <a:ext cx="10789920" cy="1005840"/>
          </a:xfrm>
          <a:prstGeom prst="rect">
            <a:avLst/>
          </a:prstGeom>
          <a:noFill/>
          <a:ln/>
        </p:spPr>
        <p:txBody>
          <a:bodyPr wrap="square" lIns="0" tIns="0" rIns="0" bIns="0" rtlCol="0" anchor="ctr"/>
          <a:lstStyle/>
          <a:p>
            <a:pPr indent="0" marL="0">
              <a:buNone/>
            </a:pPr>
            <a:r>
              <a:rPr lang="en-US" sz="3200" b="1" dirty="0">
                <a:solidFill>
                  <a:srgbClr val="15243B"/>
                </a:solidFill>
                <a:latin typeface="Cambria" pitchFamily="34" charset="0"/>
                <a:ea typeface="Cambria" pitchFamily="34" charset="-122"/>
                <a:cs typeface="Cambria" pitchFamily="34" charset="-120"/>
              </a:rPr>
              <a:t>The Field Is Already Moving</a:t>
            </a:r>
            <a:endParaRPr lang="en-US" sz="3200" dirty="0"/>
          </a:p>
        </p:txBody>
      </p:sp>
      <p:sp>
        <p:nvSpPr>
          <p:cNvPr id="4" name="Shape 2"/>
          <p:cNvSpPr/>
          <p:nvPr/>
        </p:nvSpPr>
        <p:spPr>
          <a:xfrm>
            <a:off x="548640" y="2011680"/>
            <a:ext cx="5303520" cy="3931920"/>
          </a:xfrm>
          <a:prstGeom prst="roundRect">
            <a:avLst>
              <a:gd name="adj" fmla="val 2326"/>
            </a:avLst>
          </a:prstGeom>
          <a:solidFill>
            <a:srgbClr val="FFFFFF"/>
          </a:solidFill>
          <a:ln w="12700">
            <a:solidFill>
              <a:srgbClr val="DCE3ED"/>
            </a:solidFill>
            <a:prstDash val="solid"/>
          </a:ln>
        </p:spPr>
      </p:sp>
      <p:sp>
        <p:nvSpPr>
          <p:cNvPr id="5" name="Text 3"/>
          <p:cNvSpPr/>
          <p:nvPr/>
        </p:nvSpPr>
        <p:spPr>
          <a:xfrm>
            <a:off x="822960" y="2240280"/>
            <a:ext cx="4754880" cy="365760"/>
          </a:xfrm>
          <a:prstGeom prst="rect">
            <a:avLst/>
          </a:prstGeom>
          <a:noFill/>
          <a:ln/>
        </p:spPr>
        <p:txBody>
          <a:bodyPr wrap="square" lIns="0" tIns="0" rIns="0" bIns="0" rtlCol="0" anchor="ctr"/>
          <a:lstStyle/>
          <a:p>
            <a:pPr indent="0" marL="0">
              <a:buNone/>
            </a:pPr>
            <a:r>
              <a:rPr lang="en-US" sz="1200" b="1" spc="150" kern="0" dirty="0">
                <a:solidFill>
                  <a:srgbClr val="8695AC"/>
                </a:solidFill>
                <a:latin typeface="Calibri" pitchFamily="34" charset="0"/>
                <a:ea typeface="Calibri" pitchFamily="34" charset="-122"/>
                <a:cs typeface="Calibri" pitchFamily="34" charset="-120"/>
              </a:rPr>
              <a:t>RECOGNITION</a:t>
            </a:r>
            <a:endParaRPr lang="en-US" sz="1200" dirty="0"/>
          </a:p>
        </p:txBody>
      </p:sp>
      <p:sp>
        <p:nvSpPr>
          <p:cNvPr id="6" name="Text 4"/>
          <p:cNvSpPr/>
          <p:nvPr/>
        </p:nvSpPr>
        <p:spPr>
          <a:xfrm>
            <a:off x="822960" y="2697480"/>
            <a:ext cx="4754880" cy="3108960"/>
          </a:xfrm>
          <a:prstGeom prst="rect">
            <a:avLst/>
          </a:prstGeom>
          <a:noFill/>
          <a:ln/>
        </p:spPr>
        <p:txBody>
          <a:bodyPr wrap="square" lIns="0" tIns="0" rIns="0" bIns="0" rtlCol="0" anchor="t"/>
          <a:lstStyle/>
          <a:p>
            <a:pPr indent="0" marL="0">
              <a:lnSpc>
                <a:spcPct val="115000"/>
              </a:lnSpc>
              <a:buNone/>
            </a:pPr>
            <a:r>
              <a:rPr lang="en-US" sz="1400" dirty="0">
                <a:solidFill>
                  <a:srgbClr val="15243B"/>
                </a:solidFill>
                <a:latin typeface="Calibri" pitchFamily="34" charset="0"/>
                <a:ea typeface="Calibri" pitchFamily="34" charset="-122"/>
                <a:cs typeface="Calibri" pitchFamily="34" charset="-120"/>
              </a:rPr>
              <a:t>• Named a top cardiovascular trial of 2025
</a:t>
            </a:r>
            <a:pPr indent="0" marL="0">
              <a:lnSpc>
                <a:spcPct val="115000"/>
              </a:lnSpc>
              <a:buNone/>
            </a:pPr>
            <a:r>
              <a:rPr lang="en-US" sz="1400" dirty="0">
                <a:solidFill>
                  <a:srgbClr val="15243B"/>
                </a:solidFill>
                <a:latin typeface="Calibri" pitchFamily="34" charset="0"/>
                <a:ea typeface="Calibri" pitchFamily="34" charset="-122"/>
                <a:cs typeface="Calibri" pitchFamily="34" charset="-120"/>
              </a:rPr>
              <a:t>• Included on the American Heart Association's list of major research findings
</a:t>
            </a:r>
            <a:pPr indent="0" marL="0">
              <a:lnSpc>
                <a:spcPct val="115000"/>
              </a:lnSpc>
              <a:buNone/>
            </a:pPr>
            <a:r>
              <a:rPr lang="en-US" sz="1400" dirty="0">
                <a:solidFill>
                  <a:srgbClr val="15243B"/>
                </a:solidFill>
                <a:latin typeface="Calibri" pitchFamily="34" charset="0"/>
                <a:ea typeface="Calibri" pitchFamily="34" charset="-122"/>
                <a:cs typeface="Calibri" pitchFamily="34" charset="-120"/>
              </a:rPr>
              <a:t>• Presented at the Society of Vascular and Interventional Neurology annual meeting and VEITHsymposium</a:t>
            </a:r>
            <a:endParaRPr lang="en-US" sz="1400" dirty="0"/>
          </a:p>
        </p:txBody>
      </p:sp>
      <p:sp>
        <p:nvSpPr>
          <p:cNvPr id="7" name="Shape 5"/>
          <p:cNvSpPr/>
          <p:nvPr/>
        </p:nvSpPr>
        <p:spPr>
          <a:xfrm>
            <a:off x="6126480" y="2011680"/>
            <a:ext cx="5486400" cy="3931920"/>
          </a:xfrm>
          <a:prstGeom prst="roundRect">
            <a:avLst>
              <a:gd name="adj" fmla="val 2326"/>
            </a:avLst>
          </a:prstGeom>
          <a:solidFill>
            <a:srgbClr val="15243B"/>
          </a:solidFill>
          <a:ln/>
        </p:spPr>
      </p:sp>
      <p:sp>
        <p:nvSpPr>
          <p:cNvPr id="8" name="Text 6"/>
          <p:cNvSpPr/>
          <p:nvPr/>
        </p:nvSpPr>
        <p:spPr>
          <a:xfrm>
            <a:off x="6400800" y="2240280"/>
            <a:ext cx="4937760" cy="365760"/>
          </a:xfrm>
          <a:prstGeom prst="rect">
            <a:avLst/>
          </a:prstGeom>
          <a:noFill/>
          <a:ln/>
        </p:spPr>
        <p:txBody>
          <a:bodyPr wrap="square" lIns="0" tIns="0" rIns="0" bIns="0" rtlCol="0" anchor="ctr"/>
          <a:lstStyle/>
          <a:p>
            <a:pPr indent="0" marL="0">
              <a:buNone/>
            </a:pPr>
            <a:r>
              <a:rPr lang="en-US" sz="1200" b="1" spc="150" kern="0" dirty="0">
                <a:solidFill>
                  <a:srgbClr val="9FB3D6"/>
                </a:solidFill>
                <a:latin typeface="Calibri" pitchFamily="34" charset="0"/>
                <a:ea typeface="Calibri" pitchFamily="34" charset="-122"/>
                <a:cs typeface="Calibri" pitchFamily="34" charset="-120"/>
              </a:rPr>
              <a:t>STILL AHEAD</a:t>
            </a:r>
            <a:endParaRPr lang="en-US" sz="1200" dirty="0"/>
          </a:p>
        </p:txBody>
      </p:sp>
      <p:sp>
        <p:nvSpPr>
          <p:cNvPr id="9" name="Text 7"/>
          <p:cNvSpPr/>
          <p:nvPr/>
        </p:nvSpPr>
        <p:spPr>
          <a:xfrm>
            <a:off x="6400800" y="2697480"/>
            <a:ext cx="4937760" cy="3108960"/>
          </a:xfrm>
          <a:prstGeom prst="rect">
            <a:avLst/>
          </a:prstGeom>
          <a:noFill/>
          <a:ln/>
        </p:spPr>
        <p:txBody>
          <a:bodyPr wrap="square" lIns="0" tIns="0" rIns="0" bIns="0" rtlCol="0" anchor="t"/>
          <a:lstStyle/>
          <a:p>
            <a:pPr indent="0" marL="0">
              <a:lnSpc>
                <a:spcPct val="115000"/>
              </a:lnSpc>
              <a:buNone/>
            </a:pPr>
            <a:r>
              <a:rPr lang="en-US" sz="1400" dirty="0">
                <a:solidFill>
                  <a:srgbClr val="CADCFC"/>
                </a:solidFill>
                <a:latin typeface="Calibri" pitchFamily="34" charset="0"/>
                <a:ea typeface="Calibri" pitchFamily="34" charset="-122"/>
                <a:cs typeface="Calibri" pitchFamily="34" charset="-120"/>
              </a:rPr>
              <a:t>No major society guideline had formally incorporated CREST-2 as of early 2026 — this debate is happening </a:t>
            </a:r>
            <a:pPr indent="0" marL="0">
              <a:lnSpc>
                <a:spcPct val="115000"/>
              </a:lnSpc>
              <a:buNone/>
            </a:pPr>
            <a:r>
              <a:rPr lang="en-US" sz="1400" b="1" i="1" dirty="0">
                <a:solidFill>
                  <a:srgbClr val="FFFFFF"/>
                </a:solidFill>
                <a:latin typeface="Calibri" pitchFamily="34" charset="0"/>
                <a:ea typeface="Calibri" pitchFamily="34" charset="-122"/>
                <a:cs typeface="Calibri" pitchFamily="34" charset="-120"/>
              </a:rPr>
              <a:t>before</a:t>
            </a:r>
            <a:pPr indent="0" marL="0">
              <a:lnSpc>
                <a:spcPct val="115000"/>
              </a:lnSpc>
              <a:buNone/>
            </a:pPr>
            <a:r>
              <a:rPr lang="en-US" sz="1400" dirty="0">
                <a:solidFill>
                  <a:srgbClr val="CADCFC"/>
                </a:solidFill>
                <a:latin typeface="Calibri" pitchFamily="34" charset="0"/>
                <a:ea typeface="Calibri" pitchFamily="34" charset="-122"/>
                <a:cs typeface="Calibri" pitchFamily="34" charset="-120"/>
              </a:rPr>
              <a:t> the guidelines catch up, not after.
</a:t>
            </a:r>
            <a:pPr indent="0" marL="0">
              <a:lnSpc>
                <a:spcPct val="115000"/>
              </a:lnSpc>
              <a:buNone/>
            </a:pPr>
            <a:r>
              <a:rPr lang="en-US" sz="1400" b="1" dirty="0">
                <a:solidFill>
                  <a:srgbClr val="FFFFFF"/>
                </a:solidFill>
                <a:latin typeface="Calibri" pitchFamily="34" charset="0"/>
                <a:ea typeface="Calibri" pitchFamily="34" charset="-122"/>
                <a:cs typeface="Calibri" pitchFamily="34" charset="-120"/>
              </a:rPr>
              <a:t>That means the room, tonight, is deciding what to do with the evidence before a committee tells you.</a:t>
            </a:r>
            <a:endParaRPr lang="en-US" sz="1400" dirty="0"/>
          </a:p>
        </p:txBody>
      </p:sp>
      <p:sp>
        <p:nvSpPr>
          <p:cNvPr id="10" name="Text 8"/>
          <p:cNvSpPr/>
          <p:nvPr/>
        </p:nvSpPr>
        <p:spPr>
          <a:xfrm>
            <a:off x="548640" y="6355080"/>
            <a:ext cx="9601200" cy="320040"/>
          </a:xfrm>
          <a:prstGeom prst="rect">
            <a:avLst/>
          </a:prstGeom>
          <a:noFill/>
          <a:ln/>
        </p:spPr>
        <p:txBody>
          <a:bodyPr wrap="square" lIns="0" tIns="0" rIns="0" bIns="0" rtlCol="0" anchor="ctr"/>
          <a:lstStyle/>
          <a:p>
            <a:pPr indent="0" marL="0">
              <a:buNone/>
            </a:pPr>
            <a:r>
              <a:rPr lang="en-US" sz="950" i="1" dirty="0">
                <a:solidFill>
                  <a:srgbClr val="8695AC"/>
                </a:solidFill>
                <a:latin typeface="Calibri" pitchFamily="34" charset="0"/>
                <a:ea typeface="Calibri" pitchFamily="34" charset="-122"/>
                <a:cs typeface="Calibri" pitchFamily="34" charset="-120"/>
              </a:rPr>
              <a:t>Sources: Medscape/Mandrola commentary, Jan 2026; SCAI CRT 2026 coverage; TCTMD, Nov 2025.</a:t>
            </a:r>
            <a:endParaRPr lang="en-US" sz="950" dirty="0"/>
          </a:p>
        </p:txBody>
      </p:sp>
      <p:sp>
        <p:nvSpPr>
          <p:cNvPr id="11" name="Text 9"/>
          <p:cNvSpPr/>
          <p:nvPr/>
        </p:nvSpPr>
        <p:spPr>
          <a:xfrm>
            <a:off x="11365992" y="6400800"/>
            <a:ext cx="548640" cy="274320"/>
          </a:xfrm>
          <a:prstGeom prst="rect">
            <a:avLst/>
          </a:prstGeom>
          <a:noFill/>
          <a:ln/>
        </p:spPr>
        <p:txBody>
          <a:bodyPr wrap="square" lIns="0" tIns="0" rIns="0" bIns="0" rtlCol="0" anchor="ctr"/>
          <a:lstStyle/>
          <a:p>
            <a:pPr algn="r" indent="0" marL="0">
              <a:buNone/>
            </a:pPr>
            <a:r>
              <a:rPr lang="en-US" sz="1000" dirty="0">
                <a:solidFill>
                  <a:srgbClr val="8695AC"/>
                </a:solidFill>
                <a:latin typeface="Calibri" pitchFamily="34" charset="0"/>
                <a:ea typeface="Calibri" pitchFamily="34" charset="-122"/>
                <a:cs typeface="Calibri"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5243B"/>
        </a:solidFill>
      </p:bgPr>
    </p:bg>
    <p:spTree>
      <p:nvGrpSpPr>
        <p:cNvPr id="1" name=""/>
        <p:cNvGrpSpPr/>
        <p:nvPr/>
      </p:nvGrpSpPr>
      <p:grpSpPr>
        <a:xfrm>
          <a:off x="0" y="0"/>
          <a:ext cx="0" cy="0"/>
          <a:chOff x="0" y="0"/>
          <a:chExt cx="0" cy="0"/>
        </a:xfrm>
      </p:grpSpPr>
      <p:sp>
        <p:nvSpPr>
          <p:cNvPr id="2" name="Shape 0"/>
          <p:cNvSpPr/>
          <p:nvPr/>
        </p:nvSpPr>
        <p:spPr>
          <a:xfrm>
            <a:off x="8686800" y="-2286000"/>
            <a:ext cx="5943600" cy="5943600"/>
          </a:xfrm>
          <a:prstGeom prst="ellipse">
            <a:avLst/>
          </a:prstGeom>
          <a:solidFill>
            <a:srgbClr val="1F3557"/>
          </a:solidFill>
          <a:ln/>
        </p:spPr>
      </p:sp>
      <p:sp>
        <p:nvSpPr>
          <p:cNvPr id="3" name="Text 1"/>
          <p:cNvSpPr/>
          <p:nvPr/>
        </p:nvSpPr>
        <p:spPr>
          <a:xfrm>
            <a:off x="548640" y="457200"/>
            <a:ext cx="7315200" cy="365760"/>
          </a:xfrm>
          <a:prstGeom prst="rect">
            <a:avLst/>
          </a:prstGeom>
          <a:noFill/>
          <a:ln/>
        </p:spPr>
        <p:txBody>
          <a:bodyPr wrap="square" lIns="0" tIns="0" rIns="0" bIns="0" rtlCol="0" anchor="ctr"/>
          <a:lstStyle/>
          <a:p>
            <a:pPr indent="0" marL="0">
              <a:buNone/>
            </a:pPr>
            <a:r>
              <a:rPr lang="en-US" sz="1300" b="1" spc="200" kern="0" dirty="0">
                <a:solidFill>
                  <a:srgbClr val="FF6B7F"/>
                </a:solidFill>
                <a:latin typeface="Calibri" pitchFamily="34" charset="0"/>
                <a:ea typeface="Calibri" pitchFamily="34" charset="-122"/>
                <a:cs typeface="Calibri" pitchFamily="34" charset="-120"/>
              </a:rPr>
              <a:t>CLOSING ARGUMENT</a:t>
            </a:r>
            <a:endParaRPr lang="en-US" sz="1300" dirty="0"/>
          </a:p>
        </p:txBody>
      </p:sp>
      <p:sp>
        <p:nvSpPr>
          <p:cNvPr id="4" name="Text 2"/>
          <p:cNvSpPr/>
          <p:nvPr/>
        </p:nvSpPr>
        <p:spPr>
          <a:xfrm>
            <a:off x="548640" y="1463040"/>
            <a:ext cx="10515600" cy="914400"/>
          </a:xfrm>
          <a:prstGeom prst="rect">
            <a:avLst/>
          </a:prstGeom>
          <a:noFill/>
          <a:ln/>
        </p:spPr>
        <p:txBody>
          <a:bodyPr wrap="square" lIns="0" tIns="0" rIns="0" bIns="0" rtlCol="0" anchor="ctr"/>
          <a:lstStyle/>
          <a:p>
            <a:pPr indent="0" marL="0">
              <a:buNone/>
            </a:pPr>
            <a:r>
              <a:rPr lang="en-US" sz="4000" b="1" dirty="0">
                <a:solidFill>
                  <a:srgbClr val="FFFFFF"/>
                </a:solidFill>
                <a:latin typeface="Cambria" pitchFamily="34" charset="0"/>
                <a:ea typeface="Cambria" pitchFamily="34" charset="-122"/>
                <a:cs typeface="Cambria" pitchFamily="34" charset="-120"/>
              </a:rPr>
              <a:t>Waiting Is Not Neutral.</a:t>
            </a:r>
            <a:endParaRPr lang="en-US" sz="4000" dirty="0"/>
          </a:p>
        </p:txBody>
      </p:sp>
      <p:sp>
        <p:nvSpPr>
          <p:cNvPr id="5" name="Text 3"/>
          <p:cNvSpPr/>
          <p:nvPr/>
        </p:nvSpPr>
        <p:spPr>
          <a:xfrm>
            <a:off x="548640" y="2286000"/>
            <a:ext cx="10515600" cy="731520"/>
          </a:xfrm>
          <a:prstGeom prst="rect">
            <a:avLst/>
          </a:prstGeom>
          <a:noFill/>
          <a:ln/>
        </p:spPr>
        <p:txBody>
          <a:bodyPr wrap="square" lIns="0" tIns="0" rIns="0" bIns="0" rtlCol="0" anchor="ctr"/>
          <a:lstStyle/>
          <a:p>
            <a:pPr indent="0" marL="0">
              <a:buNone/>
            </a:pPr>
            <a:r>
              <a:rPr lang="en-US" sz="2600" dirty="0">
                <a:solidFill>
                  <a:srgbClr val="CADCFC"/>
                </a:solidFill>
                <a:latin typeface="Cambria" pitchFamily="34" charset="0"/>
                <a:ea typeface="Cambria" pitchFamily="34" charset="-122"/>
                <a:cs typeface="Cambria" pitchFamily="34" charset="-120"/>
              </a:rPr>
              <a:t>It's a Choice — and Now We Know Its Price.</a:t>
            </a:r>
            <a:endParaRPr lang="en-US" sz="2600" dirty="0"/>
          </a:p>
        </p:txBody>
      </p:sp>
      <p:sp>
        <p:nvSpPr>
          <p:cNvPr id="6" name="Text 4"/>
          <p:cNvSpPr/>
          <p:nvPr/>
        </p:nvSpPr>
        <p:spPr>
          <a:xfrm>
            <a:off x="548640" y="3291840"/>
            <a:ext cx="10698480" cy="1828800"/>
          </a:xfrm>
          <a:prstGeom prst="rect">
            <a:avLst/>
          </a:prstGeom>
          <a:noFill/>
          <a:ln/>
        </p:spPr>
        <p:txBody>
          <a:bodyPr wrap="square" lIns="0" tIns="0" rIns="0" bIns="0" rtlCol="0" anchor="t"/>
          <a:lstStyle/>
          <a:p>
            <a:pPr indent="0" marL="0">
              <a:lnSpc>
                <a:spcPct val="120000"/>
              </a:lnSpc>
              <a:buNone/>
            </a:pPr>
            <a:r>
              <a:rPr lang="en-US" sz="1700" dirty="0">
                <a:solidFill>
                  <a:srgbClr val="FFFFFF"/>
                </a:solidFill>
                <a:latin typeface="Calibri" pitchFamily="34" charset="0"/>
                <a:ea typeface="Calibri" pitchFamily="34" charset="-122"/>
                <a:cs typeface="Calibri" pitchFamily="34" charset="-120"/>
              </a:rPr>
              <a:t>CREST-2 didn't confirm the status quo. It answered the question the wait-and-see camp said couldn't yet be answered — and for stenting, the answer was a clear, statistically significant win. </a:t>
            </a:r>
            <a:pPr indent="0" marL="0">
              <a:lnSpc>
                <a:spcPct val="120000"/>
              </a:lnSpc>
              <a:buNone/>
            </a:pPr>
            <a:r>
              <a:rPr lang="en-US" sz="1700" dirty="0">
                <a:solidFill>
                  <a:srgbClr val="FFFFFF"/>
                </a:solidFill>
                <a:latin typeface="Calibri" pitchFamily="34" charset="0"/>
                <a:ea typeface="Calibri" pitchFamily="34" charset="-122"/>
                <a:cs typeface="Calibri" pitchFamily="34" charset="-120"/>
              </a:rPr>
              <a:t>CEA's evidence base, built over 20 years, still stands. </a:t>
            </a:r>
            <a:pPr indent="0" marL="0">
              <a:lnSpc>
                <a:spcPct val="120000"/>
              </a:lnSpc>
              <a:buNone/>
            </a:pPr>
            <a:r>
              <a:rPr lang="en-US" sz="1700" b="1" dirty="0">
                <a:solidFill>
                  <a:srgbClr val="FF6B7F"/>
                </a:solidFill>
                <a:latin typeface="Calibri" pitchFamily="34" charset="0"/>
                <a:ea typeface="Calibri" pitchFamily="34" charset="-122"/>
                <a:cs typeface="Calibri" pitchFamily="34" charset="-120"/>
              </a:rPr>
              <a:t>The burden has shifted: it is no longer enough to say medical therapy has “gotten better.” You must now explain why you'd choose a strategy that, in the most rigorous head-to-head trial we have, lost.</a:t>
            </a:r>
            <a:endParaRPr lang="en-US" sz="1700" dirty="0"/>
          </a:p>
        </p:txBody>
      </p:sp>
      <p:sp>
        <p:nvSpPr>
          <p:cNvPr id="7" name="Shape 5"/>
          <p:cNvSpPr/>
          <p:nvPr/>
        </p:nvSpPr>
        <p:spPr>
          <a:xfrm>
            <a:off x="548640" y="5349240"/>
            <a:ext cx="1463040" cy="41148"/>
          </a:xfrm>
          <a:prstGeom prst="rect">
            <a:avLst/>
          </a:prstGeom>
          <a:solidFill>
            <a:srgbClr val="C8102E"/>
          </a:solidFill>
          <a:ln/>
        </p:spPr>
      </p:sp>
      <p:sp>
        <p:nvSpPr>
          <p:cNvPr id="8" name="Text 6"/>
          <p:cNvSpPr/>
          <p:nvPr/>
        </p:nvSpPr>
        <p:spPr>
          <a:xfrm>
            <a:off x="548640" y="5577840"/>
            <a:ext cx="7315200" cy="640080"/>
          </a:xfrm>
          <a:prstGeom prst="rect">
            <a:avLst/>
          </a:prstGeom>
          <a:noFill/>
          <a:ln/>
        </p:spPr>
        <p:txBody>
          <a:bodyPr wrap="square" lIns="0" tIns="0" rIns="0" bIns="0" rtlCol="0" anchor="ctr"/>
          <a:lstStyle/>
          <a:p>
            <a:pPr indent="0" marL="0">
              <a:buNone/>
            </a:pPr>
            <a:r>
              <a:rPr lang="en-US" sz="2200" b="1" i="1" dirty="0">
                <a:solidFill>
                  <a:srgbClr val="FFFFFF"/>
                </a:solidFill>
                <a:latin typeface="Cambria" pitchFamily="34" charset="0"/>
                <a:ea typeface="Cambria" pitchFamily="34" charset="-122"/>
                <a:cs typeface="Cambria" pitchFamily="34" charset="-120"/>
              </a:rPr>
              <a:t>Cut or stent. Not wait.</a:t>
            </a:r>
            <a:endParaRPr lang="en-US" sz="2200" dirty="0"/>
          </a:p>
        </p:txBody>
      </p:sp>
      <p:sp>
        <p:nvSpPr>
          <p:cNvPr id="9" name="Text 7"/>
          <p:cNvSpPr/>
          <p:nvPr/>
        </p:nvSpPr>
        <p:spPr>
          <a:xfrm>
            <a:off x="11365992" y="6400800"/>
            <a:ext cx="548640" cy="274320"/>
          </a:xfrm>
          <a:prstGeom prst="rect">
            <a:avLst/>
          </a:prstGeom>
          <a:noFill/>
          <a:ln/>
        </p:spPr>
        <p:txBody>
          <a:bodyPr wrap="square" lIns="0" tIns="0" rIns="0" bIns="0" rtlCol="0" anchor="ctr"/>
          <a:lstStyle/>
          <a:p>
            <a:pPr algn="r" indent="0" marL="0">
              <a:buNone/>
            </a:pPr>
            <a:r>
              <a:rPr lang="en-US" sz="1000" dirty="0">
                <a:solidFill>
                  <a:srgbClr val="8695AC"/>
                </a:solidFill>
                <a:latin typeface="Calibri" pitchFamily="34" charset="0"/>
                <a:ea typeface="Calibri" pitchFamily="34" charset="-122"/>
                <a:cs typeface="Calibri" pitchFamily="34" charset="-120"/>
              </a:rPr>
              <a:t>14</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2026-08-21T17:04:32Z</dcterms:created>
  <dcterms:modified xsi:type="dcterms:W3CDTF">2026-08-21T17:04:32Z</dcterms:modified>
</cp:coreProperties>
</file>